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9299-1860-CF1B-9FC0-EE599CE143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7CB935-74D3-7E48-3C19-258A0884FF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F7B844-9ECB-5E4B-D326-7CADDA4A6232}"/>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D404D017-6149-95F4-CF72-CC10CFD737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44A844-D6CC-9790-ADFD-30891484B816}"/>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2459881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92F21-D58A-746F-458A-B2755D349D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AC3702-3F85-A561-3DA3-1F779BAA3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26ED35-B8EC-5427-2759-A230A1FA3A45}"/>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A4D62346-1319-60FA-5FFF-0F6027F28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70DDFA-41B0-8317-4CB9-DA0709189FBA}"/>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27221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6CD7E3-169F-4CAF-2379-2DF1983747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49DD43-9B2C-5E1A-AFDF-8A4C19FDED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1F5FC0-0E2C-4912-81E3-DB702BA5B8A5}"/>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71FFF9B2-0A87-FA15-A2A4-133F54A067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5CEF5F-7F69-46CF-502F-5E674C6BC16C}"/>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3548737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14648-0D44-C81E-210D-84518F42EE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B3BC6E-745A-66D6-6C37-0818EAF452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479096-9298-DC86-8C28-FC76F9E28BA4}"/>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25181BA9-7A66-7577-AC29-E837D832CC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696148-0AEF-AE11-7859-55300611AB42}"/>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79850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475D5-BBC6-0EF8-452E-51318BA2F2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A8369A-BC89-D534-5F21-DA0BEF94EB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B6D717-D5EE-0706-8BAA-56162AE5E5F9}"/>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F6E97B2E-D323-EBB3-38B8-2F2EF1530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AA248-C366-3F4E-A582-2FE21ABEDD40}"/>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314723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D7D7A-6B71-B0BD-CF38-D03A93D088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21FAE2-CBE3-33D6-382B-2487AF4A8E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2013EA-E54E-30BC-BC68-4D0DB00CC9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A4C360-8C8F-C7F8-EEC3-119FC073778F}"/>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6" name="Footer Placeholder 5">
            <a:extLst>
              <a:ext uri="{FF2B5EF4-FFF2-40B4-BE49-F238E27FC236}">
                <a16:creationId xmlns:a16="http://schemas.microsoft.com/office/drawing/2014/main" id="{599C6359-96A2-5A80-606D-E7EC36BAB6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7DCCF7-6B96-2DC5-87E4-F47C02AC2BA0}"/>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541336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3F5C6-A3A8-FAD8-8F3A-4F3344FFC8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CA504-5913-1548-1670-8E176B0AB9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07EC27-17E2-E715-3E4E-153BFA7A93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567C94-5606-2505-8657-36B9837D8F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2EBB1C-ABC5-C4D3-286C-EFD9210C74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13CFF2-6D43-FABB-4EB6-7BDD85F76919}"/>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8" name="Footer Placeholder 7">
            <a:extLst>
              <a:ext uri="{FF2B5EF4-FFF2-40B4-BE49-F238E27FC236}">
                <a16:creationId xmlns:a16="http://schemas.microsoft.com/office/drawing/2014/main" id="{833A0535-274D-04AD-EBCD-06BAF3CD08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9D57A3-71D2-E476-4A62-ACF768BE9642}"/>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1917928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DBAB2-073F-9107-7288-7E91BBC0A6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91955C-303F-F17D-DEEA-E86730F34374}"/>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4" name="Footer Placeholder 3">
            <a:extLst>
              <a:ext uri="{FF2B5EF4-FFF2-40B4-BE49-F238E27FC236}">
                <a16:creationId xmlns:a16="http://schemas.microsoft.com/office/drawing/2014/main" id="{EB403F0D-88B4-2C66-918C-AD8C98E4C2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001E49-B0CD-F171-3D18-4830B826A9DB}"/>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272624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704EC-3B03-14DD-5DD1-C43356D955F4}"/>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3" name="Footer Placeholder 2">
            <a:extLst>
              <a:ext uri="{FF2B5EF4-FFF2-40B4-BE49-F238E27FC236}">
                <a16:creationId xmlns:a16="http://schemas.microsoft.com/office/drawing/2014/main" id="{9DAF5A28-7481-0C5B-79DC-E3E080858E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CDAD72-7085-8A59-27CC-E9119ACE4522}"/>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2475977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EEEC7-BFB2-C1AD-0FF5-10BE41AF1F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B459EF-E594-83A4-9FBE-08FEF4709C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1C964D-3CA7-0210-ED11-C93FC575C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DBC8FF-EDC0-32E7-A282-30DD991F207F}"/>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6" name="Footer Placeholder 5">
            <a:extLst>
              <a:ext uri="{FF2B5EF4-FFF2-40B4-BE49-F238E27FC236}">
                <a16:creationId xmlns:a16="http://schemas.microsoft.com/office/drawing/2014/main" id="{FF03EC3E-2B5A-62A7-E636-3CF85057D4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8291EA-7FBC-934F-B8E6-F3A502446D05}"/>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3759341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CB526-4154-07B7-45BE-696A6C88C5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0E18DC-D2A4-9E17-5A4B-546A795E95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C8E611-CFE7-CA86-E96A-8F1670F46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F6D280-E393-7DD3-0844-C0925CA72ED0}"/>
              </a:ext>
            </a:extLst>
          </p:cNvPr>
          <p:cNvSpPr>
            <a:spLocks noGrp="1"/>
          </p:cNvSpPr>
          <p:nvPr>
            <p:ph type="dt" sz="half" idx="10"/>
          </p:nvPr>
        </p:nvSpPr>
        <p:spPr/>
        <p:txBody>
          <a:bodyPr/>
          <a:lstStyle/>
          <a:p>
            <a:fld id="{E339FB98-03FF-4D13-9221-2FA3911FDFC3}" type="datetimeFigureOut">
              <a:rPr lang="en-US" smtClean="0"/>
              <a:t>05-Dec-25</a:t>
            </a:fld>
            <a:endParaRPr lang="en-US"/>
          </a:p>
        </p:txBody>
      </p:sp>
      <p:sp>
        <p:nvSpPr>
          <p:cNvPr id="6" name="Footer Placeholder 5">
            <a:extLst>
              <a:ext uri="{FF2B5EF4-FFF2-40B4-BE49-F238E27FC236}">
                <a16:creationId xmlns:a16="http://schemas.microsoft.com/office/drawing/2014/main" id="{085AEFF9-0C3C-389F-952D-7AAB7BFFAF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EA773C-B39C-7272-EE07-CB61922CFC0C}"/>
              </a:ext>
            </a:extLst>
          </p:cNvPr>
          <p:cNvSpPr>
            <a:spLocks noGrp="1"/>
          </p:cNvSpPr>
          <p:nvPr>
            <p:ph type="sldNum" sz="quarter" idx="12"/>
          </p:nvPr>
        </p:nvSpPr>
        <p:spPr/>
        <p:txBody>
          <a:bodyPr/>
          <a:lstStyle/>
          <a:p>
            <a:fld id="{67E45A33-04B7-48A3-AC1B-AE1550FD4A4E}" type="slidenum">
              <a:rPr lang="en-US" smtClean="0"/>
              <a:t>‹#›</a:t>
            </a:fld>
            <a:endParaRPr lang="en-US"/>
          </a:p>
        </p:txBody>
      </p:sp>
    </p:spTree>
    <p:extLst>
      <p:ext uri="{BB962C8B-B14F-4D97-AF65-F5344CB8AC3E}">
        <p14:creationId xmlns:p14="http://schemas.microsoft.com/office/powerpoint/2010/main" val="132466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77C35E-2F38-0724-FDD5-F76D59E7CA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00FFF0-4B24-5AED-38F6-46D80AAB30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DCCE36-9E66-C19B-F452-0BC5817BE4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39FB98-03FF-4D13-9221-2FA3911FDFC3}" type="datetimeFigureOut">
              <a:rPr lang="en-US" smtClean="0"/>
              <a:t>05-Dec-25</a:t>
            </a:fld>
            <a:endParaRPr lang="en-US"/>
          </a:p>
        </p:txBody>
      </p:sp>
      <p:sp>
        <p:nvSpPr>
          <p:cNvPr id="5" name="Footer Placeholder 4">
            <a:extLst>
              <a:ext uri="{FF2B5EF4-FFF2-40B4-BE49-F238E27FC236}">
                <a16:creationId xmlns:a16="http://schemas.microsoft.com/office/drawing/2014/main" id="{46DA4104-7FA8-BAD3-432E-50EDBB0FBD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BA678D-C9F8-3161-93C7-5DD8FF3D26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E45A33-04B7-48A3-AC1B-AE1550FD4A4E}" type="slidenum">
              <a:rPr lang="en-US" smtClean="0"/>
              <a:t>‹#›</a:t>
            </a:fld>
            <a:endParaRPr lang="en-US"/>
          </a:p>
        </p:txBody>
      </p:sp>
    </p:spTree>
    <p:extLst>
      <p:ext uri="{BB962C8B-B14F-4D97-AF65-F5344CB8AC3E}">
        <p14:creationId xmlns:p14="http://schemas.microsoft.com/office/powerpoint/2010/main" val="2884366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6768A-BD5A-5576-F6C4-B3F64034EF4A}"/>
              </a:ext>
            </a:extLst>
          </p:cNvPr>
          <p:cNvSpPr>
            <a:spLocks noGrp="1"/>
          </p:cNvSpPr>
          <p:nvPr>
            <p:ph type="ctrTitle"/>
          </p:nvPr>
        </p:nvSpPr>
        <p:spPr/>
        <p:txBody>
          <a:bodyPr>
            <a:normAutofit fontScale="90000"/>
          </a:bodyPr>
          <a:lstStyle/>
          <a:p>
            <a:r>
              <a:rPr lang="en-US" dirty="0">
                <a:solidFill>
                  <a:schemeClr val="accent2">
                    <a:lumMod val="75000"/>
                  </a:schemeClr>
                </a:solidFill>
                <a:latin typeface="Google Sans"/>
              </a:rPr>
              <a:t>R</a:t>
            </a:r>
            <a:r>
              <a:rPr lang="en-US" b="0" i="0" dirty="0">
                <a:solidFill>
                  <a:schemeClr val="accent2">
                    <a:lumMod val="75000"/>
                  </a:schemeClr>
                </a:solidFill>
                <a:effectLst/>
                <a:latin typeface="Google Sans"/>
              </a:rPr>
              <a:t>elevance of integrating </a:t>
            </a:r>
            <a:r>
              <a:rPr lang="en-US" dirty="0">
                <a:solidFill>
                  <a:schemeClr val="accent2">
                    <a:lumMod val="75000"/>
                  </a:schemeClr>
                </a:solidFill>
                <a:latin typeface="Google Sans"/>
              </a:rPr>
              <a:t>I</a:t>
            </a:r>
            <a:r>
              <a:rPr lang="en-US" b="0" i="0" dirty="0">
                <a:solidFill>
                  <a:schemeClr val="accent2">
                    <a:lumMod val="75000"/>
                  </a:schemeClr>
                </a:solidFill>
                <a:effectLst/>
                <a:latin typeface="Google Sans"/>
              </a:rPr>
              <a:t>ndian knowledge in </a:t>
            </a:r>
            <a:r>
              <a:rPr lang="en-US" dirty="0">
                <a:solidFill>
                  <a:schemeClr val="accent2">
                    <a:lumMod val="75000"/>
                  </a:schemeClr>
                </a:solidFill>
                <a:latin typeface="Google Sans"/>
              </a:rPr>
              <a:t>M</a:t>
            </a:r>
            <a:r>
              <a:rPr lang="en-US" b="0" i="0" dirty="0">
                <a:solidFill>
                  <a:schemeClr val="accent2">
                    <a:lumMod val="75000"/>
                  </a:schemeClr>
                </a:solidFill>
                <a:effectLst/>
                <a:latin typeface="Google Sans"/>
              </a:rPr>
              <a:t>odern Zoology</a:t>
            </a:r>
            <a:endParaRPr lang="en-US" dirty="0">
              <a:solidFill>
                <a:schemeClr val="accent2">
                  <a:lumMod val="75000"/>
                </a:schemeClr>
              </a:solidFill>
            </a:endParaRPr>
          </a:p>
        </p:txBody>
      </p:sp>
      <p:sp>
        <p:nvSpPr>
          <p:cNvPr id="3" name="Subtitle 2">
            <a:extLst>
              <a:ext uri="{FF2B5EF4-FFF2-40B4-BE49-F238E27FC236}">
                <a16:creationId xmlns:a16="http://schemas.microsoft.com/office/drawing/2014/main" id="{8FA2657F-2A55-2621-9119-0F2A3B6A52A8}"/>
              </a:ext>
            </a:extLst>
          </p:cNvPr>
          <p:cNvSpPr>
            <a:spLocks noGrp="1"/>
          </p:cNvSpPr>
          <p:nvPr>
            <p:ph type="subTitle" idx="1"/>
          </p:nvPr>
        </p:nvSpPr>
        <p:spPr/>
        <p:txBody>
          <a:bodyPr>
            <a:normAutofit/>
          </a:bodyPr>
          <a:lstStyle/>
          <a:p>
            <a:r>
              <a:rPr lang="en-US" sz="3600" dirty="0">
                <a:solidFill>
                  <a:srgbClr val="00B0F0"/>
                </a:solidFill>
              </a:rPr>
              <a:t>IKS</a:t>
            </a:r>
          </a:p>
          <a:p>
            <a:endParaRPr lang="en-US" sz="3600" dirty="0"/>
          </a:p>
        </p:txBody>
      </p:sp>
    </p:spTree>
    <p:extLst>
      <p:ext uri="{BB962C8B-B14F-4D97-AF65-F5344CB8AC3E}">
        <p14:creationId xmlns:p14="http://schemas.microsoft.com/office/powerpoint/2010/main" val="280826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F826AB-2FF4-518E-E3A6-7378CC23D6C3}"/>
              </a:ext>
            </a:extLst>
          </p:cNvPr>
          <p:cNvSpPr txBox="1"/>
          <p:nvPr/>
        </p:nvSpPr>
        <p:spPr>
          <a:xfrm>
            <a:off x="1422400" y="1070600"/>
            <a:ext cx="9408160" cy="4524315"/>
          </a:xfrm>
          <a:prstGeom prst="rect">
            <a:avLst/>
          </a:prstGeom>
          <a:noFill/>
        </p:spPr>
        <p:txBody>
          <a:bodyPr wrap="square">
            <a:spAutoFit/>
          </a:bodyPr>
          <a:lstStyle/>
          <a:p>
            <a:pPr marL="342900" indent="-342900">
              <a:buFont typeface="Arial" panose="020B0604020202020204" pitchFamily="34" charset="0"/>
              <a:buChar char="•"/>
            </a:pPr>
            <a:r>
              <a:rPr lang="en-US" sz="2400" dirty="0"/>
              <a:t>Introduction—Why integrate IKS?</a:t>
            </a:r>
          </a:p>
          <a:p>
            <a:pPr marL="342900" indent="-342900">
              <a:buFont typeface="Arial" panose="020B0604020202020204" pitchFamily="34" charset="0"/>
              <a:buChar char="•"/>
            </a:pPr>
            <a:r>
              <a:rPr lang="en-US" sz="2400" dirty="0"/>
              <a:t>Modern zoology's challenge: Traditional Western science often follows a reductionist approach, which can miss holistic ecological connections.</a:t>
            </a:r>
          </a:p>
          <a:p>
            <a:pPr marL="342900" indent="-342900">
              <a:buFont typeface="Arial" panose="020B0604020202020204" pitchFamily="34" charset="0"/>
              <a:buChar char="•"/>
            </a:pPr>
            <a:r>
              <a:rPr lang="en-US" sz="2400" dirty="0"/>
              <a:t>India's unique resource: A vast and detailed body of indigenous knowledge has evolved over centuries through direct observation and experience.</a:t>
            </a:r>
          </a:p>
          <a:p>
            <a:pPr marL="342900" indent="-342900">
              <a:buFont typeface="Arial" panose="020B0604020202020204" pitchFamily="34" charset="0"/>
              <a:buChar char="•"/>
            </a:pPr>
            <a:r>
              <a:rPr lang="en-US" sz="2400" dirty="0"/>
              <a:t>The opportunity: Integrating these knowledge systems can provide valuable insights for conservation, ethological studies, and creating more sustainable management practices.</a:t>
            </a:r>
          </a:p>
          <a:p>
            <a:pPr marL="342900" indent="-342900">
              <a:buFont typeface="Arial" panose="020B0604020202020204" pitchFamily="34" charset="0"/>
              <a:buChar char="•"/>
            </a:pPr>
            <a:r>
              <a:rPr lang="en-US" sz="2400" dirty="0"/>
              <a:t>National Mandate: The National Education Policy (NEP) 2020 explicitly calls for the integration of IKS into modern curricula. </a:t>
            </a:r>
          </a:p>
          <a:p>
            <a:pPr algn="l">
              <a:buFont typeface="Arial" panose="020B0604020202020204" pitchFamily="34" charset="0"/>
              <a:buChar char="•"/>
            </a:pPr>
            <a:r>
              <a:rPr lang="en-US" sz="2400" b="1" i="0" dirty="0">
                <a:solidFill>
                  <a:srgbClr val="0A0A0A"/>
                </a:solidFill>
                <a:effectLst/>
                <a:latin typeface="Google Sans"/>
              </a:rPr>
              <a:t>A guiding principle- </a:t>
            </a:r>
            <a:r>
              <a:rPr lang="en-US" sz="2400" b="0" i="0" dirty="0">
                <a:solidFill>
                  <a:srgbClr val="0A0A0A"/>
                </a:solidFill>
                <a:effectLst/>
                <a:latin typeface="Google Sans"/>
              </a:rPr>
              <a:t>NEP 2020 states that the "rich heritage of ancient</a:t>
            </a:r>
            <a:endParaRPr lang="en-US" sz="2400" dirty="0"/>
          </a:p>
        </p:txBody>
      </p:sp>
    </p:spTree>
    <p:extLst>
      <p:ext uri="{BB962C8B-B14F-4D97-AF65-F5344CB8AC3E}">
        <p14:creationId xmlns:p14="http://schemas.microsoft.com/office/powerpoint/2010/main" val="177718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961CC4-C189-3E4F-3E2E-8C4A7978A153}"/>
              </a:ext>
            </a:extLst>
          </p:cNvPr>
          <p:cNvSpPr txBox="1"/>
          <p:nvPr/>
        </p:nvSpPr>
        <p:spPr>
          <a:xfrm>
            <a:off x="365760" y="386080"/>
            <a:ext cx="11470640" cy="6555641"/>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and eternal Indian knowledge and thought has been a guiding light for this Policy". The policy frames the incorporation of Indian knowledge as necessary to instill a deeper connect with the past and a sense of national pride.</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Curriculum Integration: UGC Guidelines for Incorporation of Indian Knowledge in the Higher Education Curriculum, 2023: These guidelines provide specific directives to the universities and colleges with regard to embedding IKS into undergraduate and postgraduate programs.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AICTE Guidelines : These documents outline the incorporation of IKS courses, especially for students of engineering and technical disciplines.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Curriculum integration models and content</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1. Compulsory and elective courses - UG/PG</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2. Discipline-specific integration - Sciences and Technology:</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Humanities and Social Sciences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3. Experiential and project-based learning-Internships, Research program, and experiential sessions are to be done.</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br>
              <a:rPr lang="en-US" dirty="0"/>
            </a:br>
            <a:endParaRPr lang="en-US" dirty="0"/>
          </a:p>
        </p:txBody>
      </p:sp>
    </p:spTree>
    <p:extLst>
      <p:ext uri="{BB962C8B-B14F-4D97-AF65-F5344CB8AC3E}">
        <p14:creationId xmlns:p14="http://schemas.microsoft.com/office/powerpoint/2010/main" val="2014173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AFEC9C-B0D7-B210-8199-2F5AD5EE8AD3}"/>
              </a:ext>
            </a:extLst>
          </p:cNvPr>
          <p:cNvSpPr txBox="1"/>
          <p:nvPr/>
        </p:nvSpPr>
        <p:spPr>
          <a:xfrm>
            <a:off x="711200" y="1205359"/>
            <a:ext cx="10017760" cy="3908762"/>
          </a:xfrm>
          <a:prstGeom prst="rect">
            <a:avLst/>
          </a:prstGeom>
          <a:noFill/>
        </p:spPr>
        <p:txBody>
          <a:bodyPr wrap="square">
            <a:spAutoFit/>
          </a:bodyPr>
          <a:lstStyle/>
          <a:p>
            <a:pPr marL="342900" indent="-342900">
              <a:buFont typeface="Arial" panose="020B0604020202020204" pitchFamily="34" charset="0"/>
              <a:buChar char="•"/>
            </a:pPr>
            <a:r>
              <a:rPr lang="en-US" sz="3200" b="1" dirty="0"/>
              <a:t>IKS in zoology—Historical context</a:t>
            </a:r>
          </a:p>
          <a:p>
            <a:pPr marL="342900" indent="-342900">
              <a:buFont typeface="Arial" panose="020B0604020202020204" pitchFamily="34" charset="0"/>
              <a:buChar char="•"/>
            </a:pPr>
            <a:r>
              <a:rPr lang="en-US" sz="2400" dirty="0"/>
              <a:t>Early documentation: Ancient Indian texts, including the Vedas, </a:t>
            </a:r>
            <a:r>
              <a:rPr lang="en-US" sz="2400" dirty="0" err="1"/>
              <a:t>Charaka</a:t>
            </a:r>
            <a:r>
              <a:rPr lang="en-US" sz="2400" dirty="0"/>
              <a:t> Samhita, and </a:t>
            </a:r>
            <a:r>
              <a:rPr lang="en-US" sz="2400" dirty="0" err="1"/>
              <a:t>Sushruta</a:t>
            </a:r>
            <a:r>
              <a:rPr lang="en-US" sz="2400" dirty="0"/>
              <a:t> Samhita, contain detailed observations of animals.</a:t>
            </a:r>
          </a:p>
          <a:p>
            <a:pPr marL="342900" indent="-342900">
              <a:buFont typeface="Arial" panose="020B0604020202020204" pitchFamily="34" charset="0"/>
              <a:buChar char="•"/>
            </a:pPr>
            <a:r>
              <a:rPr lang="en-US" sz="2400" dirty="0"/>
              <a:t>Ethical perspective: A non-violent and reverential approach towards animals, as seen in traditions of ahimsa, forms the foundation of indigenous conservation ethics.</a:t>
            </a:r>
          </a:p>
          <a:p>
            <a:pPr marL="342900" indent="-342900">
              <a:buFont typeface="Arial" panose="020B0604020202020204" pitchFamily="34" charset="0"/>
              <a:buChar char="•"/>
            </a:pPr>
            <a:r>
              <a:rPr lang="en-US" sz="2400" dirty="0" err="1"/>
              <a:t>Panchamahabhuta</a:t>
            </a:r>
            <a:r>
              <a:rPr lang="en-US" sz="2400" dirty="0"/>
              <a:t> theory: Ancient texts proposed that all matter is composed of five elements (earth, water, fire, air, and space), providing a holistic lens for viewing biological composition and processes that can be related to modern concepts</a:t>
            </a:r>
            <a:r>
              <a:rPr lang="en-US" dirty="0"/>
              <a:t>.</a:t>
            </a:r>
          </a:p>
        </p:txBody>
      </p:sp>
    </p:spTree>
    <p:extLst>
      <p:ext uri="{BB962C8B-B14F-4D97-AF65-F5344CB8AC3E}">
        <p14:creationId xmlns:p14="http://schemas.microsoft.com/office/powerpoint/2010/main" val="1241634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D1A9DB-1F9D-8573-D613-02A4FDCD16E1}"/>
              </a:ext>
            </a:extLst>
          </p:cNvPr>
          <p:cNvSpPr txBox="1"/>
          <p:nvPr/>
        </p:nvSpPr>
        <p:spPr>
          <a:xfrm>
            <a:off x="528320" y="615018"/>
            <a:ext cx="11430000" cy="6001643"/>
          </a:xfrm>
          <a:prstGeom prst="rect">
            <a:avLst/>
          </a:prstGeom>
          <a:noFill/>
        </p:spPr>
        <p:txBody>
          <a:bodyPr wrap="square">
            <a:spAutoFit/>
          </a:bodyPr>
          <a:lstStyle/>
          <a:p>
            <a:pPr marL="285750" indent="-285750">
              <a:buFont typeface="Arial" panose="020B0604020202020204" pitchFamily="34" charset="0"/>
              <a:buChar char="•"/>
            </a:pPr>
            <a:r>
              <a:rPr lang="en-US" sz="2400" b="1" dirty="0"/>
              <a:t>Advanced classification systems-</a:t>
            </a:r>
          </a:p>
          <a:p>
            <a:pPr marL="285750" indent="-285750">
              <a:buFont typeface="Arial" panose="020B0604020202020204" pitchFamily="34" charset="0"/>
              <a:buChar char="•"/>
            </a:pPr>
            <a:r>
              <a:rPr lang="en-US" sz="2400" dirty="0"/>
              <a:t>Beyond Morphology: In traditional Indian texts, classification of animals often followed a multi-parameter system that was based on habitat, behavior, and reproductive biology.</a:t>
            </a:r>
          </a:p>
          <a:p>
            <a:pPr marL="285750" indent="-285750">
              <a:buFont typeface="Arial" panose="020B0604020202020204" pitchFamily="34" charset="0"/>
              <a:buChar char="•"/>
            </a:pPr>
            <a:r>
              <a:rPr lang="en-US" sz="2400" dirty="0"/>
              <a:t>Ayurvedic classification grouped animals according to habitat: </a:t>
            </a:r>
            <a:r>
              <a:rPr lang="en-US" sz="2400" dirty="0" err="1"/>
              <a:t>jalachara</a:t>
            </a:r>
            <a:r>
              <a:rPr lang="en-US" sz="2400" dirty="0"/>
              <a:t> (aquatic), </a:t>
            </a:r>
            <a:r>
              <a:rPr lang="en-US" sz="2400" dirty="0" err="1"/>
              <a:t>sthalchara</a:t>
            </a:r>
            <a:r>
              <a:rPr lang="en-US" sz="2400" dirty="0"/>
              <a:t> (terrestrial), and </a:t>
            </a:r>
            <a:r>
              <a:rPr lang="en-US" sz="2400" dirty="0" err="1"/>
              <a:t>khechar</a:t>
            </a:r>
            <a:r>
              <a:rPr lang="en-US" sz="2400" dirty="0"/>
              <a:t> (aerial), with corresponding similarities to modern taxonomy.</a:t>
            </a:r>
          </a:p>
          <a:p>
            <a:pPr marL="285750" indent="-285750">
              <a:buFont typeface="Arial" panose="020B0604020202020204" pitchFamily="34" charset="0"/>
              <a:buChar char="•"/>
            </a:pPr>
            <a:r>
              <a:rPr lang="en-US" sz="2400" dirty="0"/>
              <a:t>Reproductive modes: classified according to the manner of birth, such as </a:t>
            </a:r>
            <a:r>
              <a:rPr lang="en-US" sz="2400" dirty="0" err="1"/>
              <a:t>andaja</a:t>
            </a:r>
            <a:r>
              <a:rPr lang="en-US" sz="2400" dirty="0"/>
              <a:t> (egg born), </a:t>
            </a:r>
            <a:r>
              <a:rPr lang="en-US" sz="2400" dirty="0" err="1"/>
              <a:t>jarayuja</a:t>
            </a:r>
            <a:r>
              <a:rPr lang="en-US" sz="2400" dirty="0"/>
              <a:t> (placental mammals), and </a:t>
            </a:r>
            <a:r>
              <a:rPr lang="en-US" sz="2400" dirty="0" err="1"/>
              <a:t>svedaja</a:t>
            </a:r>
            <a:r>
              <a:rPr lang="en-US" sz="2400" dirty="0"/>
              <a:t> (born from sweat/vapor), which can be translated into modern expressions like oviparous and viviparous.</a:t>
            </a:r>
          </a:p>
          <a:p>
            <a:pPr marL="285750" indent="-285750">
              <a:buFont typeface="Arial" panose="020B0604020202020204" pitchFamily="34" charset="0"/>
              <a:buChar char="•"/>
            </a:pPr>
            <a:r>
              <a:rPr lang="en-US" sz="2400" dirty="0"/>
              <a:t>Folk taxonomy: Indigenous communities, such as coastal fishermen, are able to identify hundreds of species based on behavioral and ecological cues, and modern genetic studies have often confirmed the accuracy of these traditional systems.</a:t>
            </a:r>
          </a:p>
          <a:p>
            <a:pPr marL="285750" indent="-285750">
              <a:buFont typeface="Arial" panose="020B0604020202020204" pitchFamily="34" charset="0"/>
              <a:buChar char="•"/>
            </a:pPr>
            <a:r>
              <a:rPr lang="en-US" sz="2400" dirty="0"/>
              <a:t>Ethology and animal behavior</a:t>
            </a:r>
          </a:p>
          <a:p>
            <a:pPr marL="285750" indent="-285750">
              <a:buFont typeface="Arial" panose="020B0604020202020204" pitchFamily="34" charset="0"/>
              <a:buChar char="•"/>
            </a:pPr>
            <a:r>
              <a:rPr lang="en-US" sz="2400" dirty="0"/>
              <a:t>Ancient behavioral science: Texts like the Panchatantra and Jataka Tales contain sophisticated observations of animal behavior, interspecies relationships, and ecological dependencies.</a:t>
            </a:r>
          </a:p>
        </p:txBody>
      </p:sp>
    </p:spTree>
    <p:extLst>
      <p:ext uri="{BB962C8B-B14F-4D97-AF65-F5344CB8AC3E}">
        <p14:creationId xmlns:p14="http://schemas.microsoft.com/office/powerpoint/2010/main" val="2176043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8FB863-13F4-CE54-F6A9-EB16ABF084BF}"/>
              </a:ext>
            </a:extLst>
          </p:cNvPr>
          <p:cNvSpPr txBox="1"/>
          <p:nvPr/>
        </p:nvSpPr>
        <p:spPr>
          <a:xfrm>
            <a:off x="365760" y="90438"/>
            <a:ext cx="11206480" cy="7109639"/>
          </a:xfrm>
          <a:prstGeom prst="rect">
            <a:avLst/>
          </a:prstGeom>
          <a:noFill/>
        </p:spPr>
        <p:txBody>
          <a:bodyPr wrap="square">
            <a:spAutoFit/>
          </a:bodyPr>
          <a:lstStyle/>
          <a:p>
            <a:pPr marL="285750" indent="-285750">
              <a:buFont typeface="Arial" panose="020B0604020202020204" pitchFamily="34" charset="0"/>
              <a:buChar char="•"/>
            </a:pPr>
            <a:r>
              <a:rPr lang="en-US" sz="2400" dirty="0"/>
              <a:t>Complementing modern-day studies, it will help in providing historical ethological data on species communication, social structures, and adaptations.</a:t>
            </a:r>
          </a:p>
          <a:p>
            <a:pPr marL="285750" indent="-285750">
              <a:buFont typeface="Arial" panose="020B0604020202020204" pitchFamily="34" charset="0"/>
              <a:buChar char="•"/>
            </a:pPr>
            <a:r>
              <a:rPr lang="en-US" sz="2400" dirty="0"/>
              <a:t>Chronobiology: The Ayurvedic texts described biological rhythms (</a:t>
            </a:r>
            <a:r>
              <a:rPr lang="en-US" sz="2400" dirty="0" err="1"/>
              <a:t>dinacharya</a:t>
            </a:r>
            <a:r>
              <a:rPr lang="en-US" sz="2400" dirty="0"/>
              <a:t> and </a:t>
            </a:r>
            <a:r>
              <a:rPr lang="en-US" sz="2400" dirty="0" err="1"/>
              <a:t>ritucharya</a:t>
            </a:r>
            <a:r>
              <a:rPr lang="en-US" sz="2400" dirty="0"/>
              <a:t>), much before modern chronobiology was born. It observed how the daily and seasonal cycles influence animal physiology and behavior.</a:t>
            </a:r>
          </a:p>
          <a:p>
            <a:pPr marL="285750" indent="-285750">
              <a:buFont typeface="Arial" panose="020B0604020202020204" pitchFamily="34" charset="0"/>
              <a:buChar char="•"/>
            </a:pPr>
            <a:r>
              <a:rPr lang="en-US" sz="2400" dirty="0"/>
              <a:t>Conservation strategies</a:t>
            </a:r>
          </a:p>
          <a:p>
            <a:pPr marL="285750" indent="-285750">
              <a:buFont typeface="Arial" panose="020B0604020202020204" pitchFamily="34" charset="0"/>
              <a:buChar char="•"/>
            </a:pPr>
            <a:r>
              <a:rPr lang="en-US" sz="2400" dirty="0"/>
              <a:t>Sacred groves: The ancient practice of preserving sacred groves predates the establishment of modern protected areas by several millennia and has led to the protection of biodiversity hotspots.</a:t>
            </a:r>
          </a:p>
          <a:p>
            <a:pPr marL="285750" indent="-285750">
              <a:buFont typeface="Arial" panose="020B0604020202020204" pitchFamily="34" charset="0"/>
              <a:buChar char="•"/>
            </a:pPr>
            <a:r>
              <a:rPr lang="en-US" sz="2400" dirty="0"/>
              <a:t>Community-based models involve indigenous communities showing successful conservation.</a:t>
            </a:r>
          </a:p>
          <a:p>
            <a:pPr marL="285750" indent="-285750">
              <a:buFont typeface="Arial" panose="020B0604020202020204" pitchFamily="34" charset="0"/>
              <a:buChar char="•"/>
            </a:pPr>
            <a:r>
              <a:rPr lang="en-US" sz="2400" dirty="0"/>
              <a:t>Bishnoi community: Known for the protection of wildlife, especially blackbucks, following a spiritual code of conduct.</a:t>
            </a:r>
          </a:p>
          <a:p>
            <a:pPr marL="285750" indent="-285750">
              <a:buFont typeface="Arial" panose="020B0604020202020204" pitchFamily="34" charset="0"/>
              <a:buChar char="•"/>
            </a:pPr>
            <a:r>
              <a:rPr lang="en-US" sz="2400" dirty="0"/>
              <a:t>Demonstrate that coexistence and conservation of large carnivores, such as Asiatic lions in the </a:t>
            </a:r>
            <a:r>
              <a:rPr lang="en-US" sz="2400" dirty="0" err="1"/>
              <a:t>Gir</a:t>
            </a:r>
            <a:r>
              <a:rPr lang="en-US" sz="2400" dirty="0"/>
              <a:t> forest, are possible with communities of </a:t>
            </a:r>
            <a:r>
              <a:rPr lang="en-US" sz="2400" dirty="0" err="1"/>
              <a:t>Maldhari</a:t>
            </a:r>
            <a:r>
              <a:rPr lang="en-US" sz="2400" dirty="0"/>
              <a:t> pastoralists:</a:t>
            </a:r>
          </a:p>
          <a:p>
            <a:pPr marL="285750" indent="-285750">
              <a:buFont typeface="Arial" panose="020B0604020202020204" pitchFamily="34" charset="0"/>
              <a:buChar char="•"/>
            </a:pPr>
            <a:r>
              <a:rPr lang="en-US" sz="2400" dirty="0"/>
              <a:t>Sustainable water management: The conventional methods of water harvesting, for example the </a:t>
            </a:r>
            <a:r>
              <a:rPr lang="en-US" sz="2400" dirty="0" err="1"/>
              <a:t>Johads</a:t>
            </a:r>
            <a:r>
              <a:rPr lang="en-US" sz="2400" dirty="0"/>
              <a:t> in Rajasthan, manage water in a very sustainable manner besides supporting aquatic life.</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913630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B7BDF2-E0A3-2D7D-1D36-AFDDB7AF3734}"/>
              </a:ext>
            </a:extLst>
          </p:cNvPr>
          <p:cNvSpPr txBox="1"/>
          <p:nvPr/>
        </p:nvSpPr>
        <p:spPr>
          <a:xfrm>
            <a:off x="1127760" y="1008579"/>
            <a:ext cx="10383520" cy="5386090"/>
          </a:xfrm>
          <a:prstGeom prst="rect">
            <a:avLst/>
          </a:prstGeom>
          <a:noFill/>
        </p:spPr>
        <p:txBody>
          <a:bodyPr wrap="square">
            <a:spAutoFit/>
          </a:bodyPr>
          <a:lstStyle/>
          <a:p>
            <a:pPr marL="342900" indent="-342900">
              <a:buFont typeface="Arial" panose="020B0604020202020204" pitchFamily="34" charset="0"/>
              <a:buChar char="•"/>
            </a:pPr>
            <a:r>
              <a:rPr lang="en-US" sz="3200" dirty="0"/>
              <a:t>Practical applications and collaboration</a:t>
            </a:r>
          </a:p>
          <a:p>
            <a:pPr marL="342900" indent="-342900">
              <a:buFont typeface="Arial" panose="020B0604020202020204" pitchFamily="34" charset="0"/>
              <a:buChar char="•"/>
            </a:pPr>
            <a:r>
              <a:rPr lang="en-US" sz="2400" dirty="0"/>
              <a:t>Documenting and validating IKS: More research is needed to document undocumented traditional knowledge, particularly from remote tribal communities, and scientifically validate indigenous practices.</a:t>
            </a:r>
          </a:p>
          <a:p>
            <a:pPr marL="342900" indent="-342900">
              <a:buFont typeface="Arial" panose="020B0604020202020204" pitchFamily="34" charset="0"/>
              <a:buChar char="•"/>
            </a:pPr>
            <a:r>
              <a:rPr lang="en-US" sz="2400" dirty="0"/>
              <a:t>Joint research initiatives: Modern zoologists can collaborate with indigenous communities for joint research on animal behavior, ecology, and conservation, ensuring traditional knowledge holders are active participants.</a:t>
            </a:r>
          </a:p>
          <a:p>
            <a:pPr marL="342900" indent="-342900">
              <a:buFont typeface="Arial" panose="020B0604020202020204" pitchFamily="34" charset="0"/>
              <a:buChar char="•"/>
            </a:pPr>
            <a:r>
              <a:rPr lang="en-US" sz="2400" dirty="0"/>
              <a:t>Capacity building: India's strong R&amp;D infrastructure can be used to develop transparent policies and capacity-building programs to support bio-prospecting and fair benefit-sharing.</a:t>
            </a:r>
          </a:p>
          <a:p>
            <a:pPr marL="342900" indent="-342900">
              <a:buFont typeface="Arial" panose="020B0604020202020204" pitchFamily="34" charset="0"/>
              <a:buChar char="•"/>
            </a:pPr>
            <a:r>
              <a:rPr lang="en-US" sz="2400" dirty="0"/>
              <a:t>Policy framework: Legal mechanisms like the Traditional Knowledge Digital Library (TKDL) and the Biological Diversity Act, 2002, are crucial for protecting indigenous intellectual property rights and preventing biopiracy.</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776858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DBD9FD-AED8-A5BF-65E3-ABDB669C3A91}"/>
              </a:ext>
            </a:extLst>
          </p:cNvPr>
          <p:cNvSpPr txBox="1"/>
          <p:nvPr/>
        </p:nvSpPr>
        <p:spPr>
          <a:xfrm>
            <a:off x="1402080" y="848698"/>
            <a:ext cx="9702800" cy="5262979"/>
          </a:xfrm>
          <a:prstGeom prst="rect">
            <a:avLst/>
          </a:prstGeom>
          <a:noFill/>
        </p:spPr>
        <p:txBody>
          <a:bodyPr wrap="square">
            <a:spAutoFit/>
          </a:bodyPr>
          <a:lstStyle/>
          <a:p>
            <a:pPr marL="342900" indent="-342900">
              <a:buFont typeface="Arial" panose="020B0604020202020204" pitchFamily="34" charset="0"/>
              <a:buChar char="•"/>
            </a:pPr>
            <a:r>
              <a:rPr lang="en-US" sz="2400" dirty="0"/>
              <a:t>Conclusion—The way forward</a:t>
            </a:r>
          </a:p>
          <a:p>
            <a:pPr marL="342900" indent="-342900">
              <a:buFont typeface="Arial" panose="020B0604020202020204" pitchFamily="34" charset="0"/>
              <a:buChar char="•"/>
            </a:pPr>
            <a:r>
              <a:rPr lang="en-US" sz="2400" dirty="0"/>
              <a:t>Holistic perspective: Integrating IKS will move away from reductionism in favor of holistic appreciation of ecosystems and wildlife.</a:t>
            </a:r>
          </a:p>
          <a:p>
            <a:pPr marL="342900" indent="-342900">
              <a:buFont typeface="Arial" panose="020B0604020202020204" pitchFamily="34" charset="0"/>
              <a:buChar char="•"/>
            </a:pPr>
            <a:r>
              <a:rPr lang="en-US" sz="2400" dirty="0"/>
              <a:t>Sustainable solutions: Apply traditional conservation strategies to address contemporary environmental challenges such as climate change and biodiversity loss.</a:t>
            </a:r>
          </a:p>
          <a:p>
            <a:pPr marL="342900" indent="-342900">
              <a:buFont typeface="Arial" panose="020B0604020202020204" pitchFamily="34" charset="0"/>
              <a:buChar char="•"/>
            </a:pPr>
            <a:r>
              <a:rPr lang="en-US" sz="2400" dirty="0"/>
              <a:t>Ethical framework: Promote the ethical and conservation-oriented values of traditional Indian philosophies.</a:t>
            </a:r>
          </a:p>
          <a:p>
            <a:pPr marL="342900" indent="-342900">
              <a:buFont typeface="Arial" panose="020B0604020202020204" pitchFamily="34" charset="0"/>
              <a:buChar char="•"/>
            </a:pPr>
            <a:r>
              <a:rPr lang="en-US" sz="2400" dirty="0"/>
              <a:t>Inclusive education: Enrich zoology curricula with IKS, motivating students and preserving the cultural heritage of India.</a:t>
            </a:r>
          </a:p>
          <a:p>
            <a:pPr marL="342900" indent="-342900">
              <a:buFont typeface="Arial" panose="020B0604020202020204" pitchFamily="34" charset="0"/>
              <a:buChar char="•"/>
            </a:pPr>
            <a:r>
              <a:rPr lang="en-US" sz="2400" dirty="0"/>
              <a:t>Together, the future: Respect the indigenous communities and empower their inputs, in tandem with more modern scientific knowledge, for a better and more equitable approach to zoology.</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612214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A1B163-E3BD-5C90-545D-66FAC7C0D673}"/>
              </a:ext>
            </a:extLst>
          </p:cNvPr>
          <p:cNvSpPr txBox="1"/>
          <p:nvPr/>
        </p:nvSpPr>
        <p:spPr>
          <a:xfrm>
            <a:off x="934720" y="800576"/>
            <a:ext cx="9855200" cy="5139869"/>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References</a:t>
            </a:r>
          </a:p>
          <a:p>
            <a:pPr marL="285750" indent="-285750">
              <a:buFont typeface="Arial" panose="020B0604020202020204" pitchFamily="34" charset="0"/>
              <a:buChar char="•"/>
            </a:pPr>
            <a:r>
              <a:rPr lang="en-US" sz="2000" dirty="0" err="1">
                <a:latin typeface="Times New Roman" panose="02020603050405020304" pitchFamily="18" charset="0"/>
                <a:cs typeface="Times New Roman" panose="02020603050405020304" pitchFamily="18" charset="0"/>
              </a:rPr>
              <a:t>Handayani</a:t>
            </a:r>
            <a:r>
              <a:rPr lang="en-US" sz="2000" dirty="0">
                <a:latin typeface="Times New Roman" panose="02020603050405020304" pitchFamily="18" charset="0"/>
                <a:cs typeface="Times New Roman" panose="02020603050405020304" pitchFamily="18" charset="0"/>
              </a:rPr>
              <a:t> et al. (2025). Integrating Indigenous Knowledge Systems in Biological Sciences Education: A Case Study in India. International Journal of Research Culture Society. [Source: ijrcs.org]</a:t>
            </a:r>
          </a:p>
          <a:p>
            <a:pPr marL="285750" indent="-285750">
              <a:buFont typeface="Arial" panose="020B0604020202020204" pitchFamily="34" charset="0"/>
              <a:buChar char="•"/>
            </a:pPr>
            <a:r>
              <a:rPr lang="en-US" sz="2000" dirty="0" err="1">
                <a:latin typeface="Times New Roman" panose="02020603050405020304" pitchFamily="18" charset="0"/>
                <a:cs typeface="Times New Roman" panose="02020603050405020304" pitchFamily="18" charset="0"/>
              </a:rPr>
              <a:t>indian</a:t>
            </a:r>
            <a:r>
              <a:rPr lang="en-US" sz="2000" dirty="0">
                <a:latin typeface="Times New Roman" panose="02020603050405020304" pitchFamily="18" charset="0"/>
                <a:cs typeface="Times New Roman" panose="02020603050405020304" pitchFamily="18" charset="0"/>
              </a:rPr>
              <a:t> knowledge system in the context of zoology. (2025). ResearchGate. [Source: researchgate.net]</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 K. Kumar, S. S. Dhaliwal. (2022). Role of Indigenous Technical Knowledge (ITK's) in Growth &amp; Productivity of Livestock Sector in India. Journal of Biomedical Research &amp; Environmental Sciences. [Source: jelsciences.com]</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Hussain &amp; </a:t>
            </a:r>
            <a:r>
              <a:rPr lang="en-US" sz="2000" dirty="0" err="1">
                <a:latin typeface="Times New Roman" panose="02020603050405020304" pitchFamily="18" charset="0"/>
                <a:cs typeface="Times New Roman" panose="02020603050405020304" pitchFamily="18" charset="0"/>
              </a:rPr>
              <a:t>Tynsong</a:t>
            </a:r>
            <a:r>
              <a:rPr lang="en-US" sz="2000" dirty="0">
                <a:latin typeface="Times New Roman" panose="02020603050405020304" pitchFamily="18" charset="0"/>
                <a:cs typeface="Times New Roman" panose="02020603050405020304" pitchFamily="18" charset="0"/>
              </a:rPr>
              <a:t>. (2024). Ethnozoological Research in North East India. NEIAFMR. [Source: neiafmr.org.in]</a:t>
            </a:r>
          </a:p>
          <a:p>
            <a:pPr marL="285750" indent="-28575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Rao, K. (2017). The Importance of Traditional Knowledge, Intellectual Property &amp; Benefit Sharing. Gavin Publishers. [Source: gavinpublishers.com]</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Necessity to Protect Indian Traditional Knowledge System. (2025). TIJER-International Research Journals. [Source: tijer.org] </a:t>
            </a:r>
          </a:p>
        </p:txBody>
      </p:sp>
    </p:spTree>
    <p:extLst>
      <p:ext uri="{BB962C8B-B14F-4D97-AF65-F5344CB8AC3E}">
        <p14:creationId xmlns:p14="http://schemas.microsoft.com/office/powerpoint/2010/main" val="226318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1121</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Google Sans</vt:lpstr>
      <vt:lpstr>Times New Roman</vt:lpstr>
      <vt:lpstr>Office Theme</vt:lpstr>
      <vt:lpstr>Relevance of integrating Indian knowledge in Modern Zoology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Relevance of integrating Indian knowledge in Modern Zoology</dc:title>
  <dc:creator>Admin</dc:creator>
  <cp:lastModifiedBy>Admin</cp:lastModifiedBy>
  <cp:revision>3</cp:revision>
  <dcterms:created xsi:type="dcterms:W3CDTF">2025-10-10T04:41:39Z</dcterms:created>
  <dcterms:modified xsi:type="dcterms:W3CDTF">2025-12-05T10:16:01Z</dcterms:modified>
</cp:coreProperties>
</file>