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66" r:id="rId6"/>
    <p:sldId id="260" r:id="rId7"/>
    <p:sldId id="265" r:id="rId8"/>
    <p:sldId id="274" r:id="rId9"/>
    <p:sldId id="267" r:id="rId10"/>
    <p:sldId id="261" r:id="rId11"/>
    <p:sldId id="268" r:id="rId12"/>
    <p:sldId id="262" r:id="rId13"/>
    <p:sldId id="272" r:id="rId14"/>
    <p:sldId id="264" r:id="rId15"/>
    <p:sldId id="271" r:id="rId16"/>
    <p:sldId id="263"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073F-2E10-C1D9-4C27-AB7ECC4BBB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C1C9B8-FA0B-2476-13FA-FB414EDE2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5265CD-C279-E4C3-B224-418D0742A7C9}"/>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E7D8378A-C7D2-F214-2E03-ADA10D1AC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056F7-03F1-1339-690C-233CE1D910D5}"/>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286524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416A-25B3-1ADA-0B8D-46AD53309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9C35CE-794F-F437-9F3A-FE6DCE8B9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5B910-22AD-0CBD-574F-E53EB5C84DDF}"/>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C82B1BED-FACA-CD63-D7E8-01C26228B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6DEA8-999F-B0CF-38A8-517CC62BD998}"/>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160018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C88E7-8226-4399-5E05-4ED8F79BD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36929-FCB5-CAEF-8C14-3BC9F9A71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29C36-6E17-241C-CE1C-03B02B61B25D}"/>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0890AAC9-F5B3-EF91-BEAA-CBC7D823F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0E634-8058-BF7C-907A-AF1CE7CB49E4}"/>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419241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3740-0765-14F2-2DE8-F3DE3BCF1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57E84-E2E2-4EB4-8B6C-AA1A9D254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22763-49A5-BD81-9DC0-E2E2D4CDD3BB}"/>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0E87851B-F05C-1129-C7BA-E0DD0F6BA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947F-9136-A32F-859B-BD560242BE08}"/>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201082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3049-BB7E-91FD-2F22-F5CBE338F7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4E5D4-B989-11AE-3E4D-9E8200F3A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EB5A8-00D4-99E3-E077-E51DC2DACDF1}"/>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8C1C7160-DB08-08B1-938A-9EA8EBE08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5C0D4-47C1-454D-9E2E-88F0A4668D16}"/>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140211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CA1C-B147-0FB4-DC3D-652120410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E4122-13F8-FDF9-1BB1-133694D18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9737B1-4AFD-2BFB-5A82-68666977F6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785E5-222C-4B9C-73EE-3A0F06B0AAFD}"/>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6" name="Footer Placeholder 5">
            <a:extLst>
              <a:ext uri="{FF2B5EF4-FFF2-40B4-BE49-F238E27FC236}">
                <a16:creationId xmlns:a16="http://schemas.microsoft.com/office/drawing/2014/main" id="{49931FD9-1C2C-E08D-EA30-72FE1B4FE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AA456-43E7-1BB1-B4C5-742DACB55B99}"/>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258743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0B3E-9568-C658-AF43-C764BA430D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BCD533-B7EC-5D2B-F150-09B91EFD2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504B55-E11B-D5A4-7524-20DEC2460A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0CC403-7B46-1F4F-115C-AFD9074ED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030FF-FA95-48CD-2F02-9387E2BE6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CB543-2B93-21AC-A55D-DBEFD36C06A4}"/>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8" name="Footer Placeholder 7">
            <a:extLst>
              <a:ext uri="{FF2B5EF4-FFF2-40B4-BE49-F238E27FC236}">
                <a16:creationId xmlns:a16="http://schemas.microsoft.com/office/drawing/2014/main" id="{52CD2082-D1BC-E766-4A8C-188E803EBE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BB6D3-E138-A40A-2658-CB323E915F5A}"/>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321953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2512-50FD-9382-F61C-B223D7714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7A3DC7-7654-CE60-6EBA-44D6AFE48795}"/>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4" name="Footer Placeholder 3">
            <a:extLst>
              <a:ext uri="{FF2B5EF4-FFF2-40B4-BE49-F238E27FC236}">
                <a16:creationId xmlns:a16="http://schemas.microsoft.com/office/drawing/2014/main" id="{3F354E34-48B9-5C5B-EACD-A337DDF73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429D56-6B61-8F72-C941-4C7180D324D9}"/>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292602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35F2B-4B26-7875-7943-7F529B1C6BD0}"/>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3" name="Footer Placeholder 2">
            <a:extLst>
              <a:ext uri="{FF2B5EF4-FFF2-40B4-BE49-F238E27FC236}">
                <a16:creationId xmlns:a16="http://schemas.microsoft.com/office/drawing/2014/main" id="{011F50DC-E717-3F11-E95F-8C388936A2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F262CB-BEB1-2EBA-4CC2-101B7F76A13E}"/>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394159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E946-0777-454C-CB91-E437FEE05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755F5-F03C-9122-8EF9-236F190F7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B7B904-4B8C-9FAC-F35C-9C295F994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F0157-0FDB-34B5-1379-047DCE9A7896}"/>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6" name="Footer Placeholder 5">
            <a:extLst>
              <a:ext uri="{FF2B5EF4-FFF2-40B4-BE49-F238E27FC236}">
                <a16:creationId xmlns:a16="http://schemas.microsoft.com/office/drawing/2014/main" id="{1897E9EC-4468-393B-7A31-6177DB1C5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4692BA-23B1-8ABB-9A92-22C5EF1CA7E7}"/>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188622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940E-9A73-AE3B-DC6A-ADC4CE2E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AC1234-5592-5C6E-04E2-177468CBE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C529B-F13D-F679-A0DC-04D23DEC4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5B446-9C2C-F67A-50E1-9925A58C493C}"/>
              </a:ext>
            </a:extLst>
          </p:cNvPr>
          <p:cNvSpPr>
            <a:spLocks noGrp="1"/>
          </p:cNvSpPr>
          <p:nvPr>
            <p:ph type="dt" sz="half" idx="10"/>
          </p:nvPr>
        </p:nvSpPr>
        <p:spPr/>
        <p:txBody>
          <a:bodyPr/>
          <a:lstStyle/>
          <a:p>
            <a:fld id="{36BA266E-F599-48EC-A7F0-341AD057236C}" type="datetimeFigureOut">
              <a:rPr lang="en-US" smtClean="0"/>
              <a:t>05-Dec-25</a:t>
            </a:fld>
            <a:endParaRPr lang="en-US"/>
          </a:p>
        </p:txBody>
      </p:sp>
      <p:sp>
        <p:nvSpPr>
          <p:cNvPr id="6" name="Footer Placeholder 5">
            <a:extLst>
              <a:ext uri="{FF2B5EF4-FFF2-40B4-BE49-F238E27FC236}">
                <a16:creationId xmlns:a16="http://schemas.microsoft.com/office/drawing/2014/main" id="{B47655C9-C044-D939-7E5F-0857C8514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9EE47-8E82-C933-BBF2-D75F8B1CA144}"/>
              </a:ext>
            </a:extLst>
          </p:cNvPr>
          <p:cNvSpPr>
            <a:spLocks noGrp="1"/>
          </p:cNvSpPr>
          <p:nvPr>
            <p:ph type="sldNum" sz="quarter" idx="12"/>
          </p:nvPr>
        </p:nvSpPr>
        <p:spPr/>
        <p:txBody>
          <a:bodyPr/>
          <a:lstStyle/>
          <a:p>
            <a:fld id="{5A753605-3631-46C8-960D-DB0AD5DFB39A}" type="slidenum">
              <a:rPr lang="en-US" smtClean="0"/>
              <a:t>‹#›</a:t>
            </a:fld>
            <a:endParaRPr lang="en-US"/>
          </a:p>
        </p:txBody>
      </p:sp>
    </p:spTree>
    <p:extLst>
      <p:ext uri="{BB962C8B-B14F-4D97-AF65-F5344CB8AC3E}">
        <p14:creationId xmlns:p14="http://schemas.microsoft.com/office/powerpoint/2010/main" val="176677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8BC59-9F1D-B023-D9A7-679FD61AA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ABFC6-D67C-A92F-5FD2-22C48395B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2DCEF-3E11-0C33-4080-7F1EBE727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266E-F599-48EC-A7F0-341AD057236C}" type="datetimeFigureOut">
              <a:rPr lang="en-US" smtClean="0"/>
              <a:t>05-Dec-25</a:t>
            </a:fld>
            <a:endParaRPr lang="en-US"/>
          </a:p>
        </p:txBody>
      </p:sp>
      <p:sp>
        <p:nvSpPr>
          <p:cNvPr id="5" name="Footer Placeholder 4">
            <a:extLst>
              <a:ext uri="{FF2B5EF4-FFF2-40B4-BE49-F238E27FC236}">
                <a16:creationId xmlns:a16="http://schemas.microsoft.com/office/drawing/2014/main" id="{8B0DB40F-5DB3-8852-995B-A4CB94AC9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B96E2E-C2D7-B3E0-FF8E-0B7756EAB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53605-3631-46C8-960D-DB0AD5DFB39A}" type="slidenum">
              <a:rPr lang="en-US" smtClean="0"/>
              <a:t>‹#›</a:t>
            </a:fld>
            <a:endParaRPr lang="en-US"/>
          </a:p>
        </p:txBody>
      </p:sp>
    </p:spTree>
    <p:extLst>
      <p:ext uri="{BB962C8B-B14F-4D97-AF65-F5344CB8AC3E}">
        <p14:creationId xmlns:p14="http://schemas.microsoft.com/office/powerpoint/2010/main" val="121753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035C-D3A6-2C7E-0330-369EB9493AB1}"/>
              </a:ext>
            </a:extLst>
          </p:cNvPr>
          <p:cNvSpPr>
            <a:spLocks noGrp="1"/>
          </p:cNvSpPr>
          <p:nvPr>
            <p:ph type="ctrTitle"/>
          </p:nvPr>
        </p:nvSpPr>
        <p:spPr/>
        <p:txBody>
          <a:bodyPr>
            <a:normAutofit fontScale="90000"/>
          </a:bodyPr>
          <a:lstStyle/>
          <a:p>
            <a:r>
              <a:rPr lang="en-US" b="0" i="0" dirty="0">
                <a:solidFill>
                  <a:srgbClr val="C00000"/>
                </a:solidFill>
                <a:effectLst/>
                <a:latin typeface="Google Sans"/>
              </a:rPr>
              <a:t>Intake of food, water, </a:t>
            </a:r>
            <a:r>
              <a:rPr lang="en-US" dirty="0">
                <a:solidFill>
                  <a:srgbClr val="C00000"/>
                </a:solidFill>
                <a:latin typeface="Google Sans"/>
              </a:rPr>
              <a:t>A</a:t>
            </a:r>
            <a:r>
              <a:rPr lang="en-US" b="0" i="0" dirty="0">
                <a:solidFill>
                  <a:srgbClr val="C00000"/>
                </a:solidFill>
                <a:effectLst/>
                <a:latin typeface="Google Sans"/>
              </a:rPr>
              <a:t>ir, Sunlight, Work and Ergonomics</a:t>
            </a:r>
            <a:endParaRPr lang="en-US" dirty="0">
              <a:solidFill>
                <a:srgbClr val="C00000"/>
              </a:solidFill>
            </a:endParaRPr>
          </a:p>
        </p:txBody>
      </p:sp>
      <p:sp>
        <p:nvSpPr>
          <p:cNvPr id="3" name="Subtitle 2">
            <a:extLst>
              <a:ext uri="{FF2B5EF4-FFF2-40B4-BE49-F238E27FC236}">
                <a16:creationId xmlns:a16="http://schemas.microsoft.com/office/drawing/2014/main" id="{F461E90A-B6AC-5800-4182-2082DBB7F118}"/>
              </a:ext>
            </a:extLst>
          </p:cNvPr>
          <p:cNvSpPr>
            <a:spLocks noGrp="1"/>
          </p:cNvSpPr>
          <p:nvPr>
            <p:ph type="subTitle" idx="1"/>
          </p:nvPr>
        </p:nvSpPr>
        <p:spPr/>
        <p:txBody>
          <a:bodyPr>
            <a:normAutofit/>
          </a:bodyPr>
          <a:lstStyle/>
          <a:p>
            <a:r>
              <a:rPr lang="en-US" sz="4000" dirty="0"/>
              <a:t>IKS/Unit-3</a:t>
            </a:r>
          </a:p>
        </p:txBody>
      </p:sp>
    </p:spTree>
    <p:extLst>
      <p:ext uri="{BB962C8B-B14F-4D97-AF65-F5344CB8AC3E}">
        <p14:creationId xmlns:p14="http://schemas.microsoft.com/office/powerpoint/2010/main" val="329061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E9150-D127-61E2-642F-B4A02AEE76AC}"/>
              </a:ext>
            </a:extLst>
          </p:cNvPr>
          <p:cNvSpPr txBox="1"/>
          <p:nvPr/>
        </p:nvSpPr>
        <p:spPr>
          <a:xfrm>
            <a:off x="1330960" y="463679"/>
            <a:ext cx="9631680" cy="6093976"/>
          </a:xfrm>
          <a:prstGeom prst="rect">
            <a:avLst/>
          </a:prstGeom>
          <a:noFill/>
        </p:spPr>
        <p:txBody>
          <a:bodyPr wrap="square">
            <a:spAutoFit/>
          </a:bodyPr>
          <a:lstStyle/>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Air</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The engine's breath:</a:t>
            </a:r>
            <a:r>
              <a:rPr lang="en-US" sz="2800" b="0" i="0" dirty="0">
                <a:solidFill>
                  <a:srgbClr val="0A0A0A"/>
                </a:solidFill>
                <a:effectLst/>
                <a:latin typeface="Times New Roman" panose="02020603050405020304" pitchFamily="18" charset="0"/>
                <a:cs typeface="Times New Roman" panose="02020603050405020304" pitchFamily="18" charset="0"/>
              </a:rPr>
              <a:t> </a:t>
            </a:r>
            <a:r>
              <a:rPr lang="en-US" sz="2800" dirty="0">
                <a:solidFill>
                  <a:srgbClr val="0A0A0A"/>
                </a:solidFill>
                <a:latin typeface="Times New Roman" panose="02020603050405020304" pitchFamily="18" charset="0"/>
                <a:cs typeface="Times New Roman" panose="02020603050405020304" pitchFamily="18" charset="0"/>
              </a:rPr>
              <a:t>As </a:t>
            </a:r>
            <a:r>
              <a:rPr lang="en-US" sz="2800" b="0" i="0" dirty="0">
                <a:solidFill>
                  <a:srgbClr val="0A0A0A"/>
                </a:solidFill>
                <a:effectLst/>
                <a:latin typeface="Times New Roman" panose="02020603050405020304" pitchFamily="18" charset="0"/>
                <a:cs typeface="Times New Roman" panose="02020603050405020304" pitchFamily="18" charset="0"/>
              </a:rPr>
              <a:t>an engine's intake air to system to </a:t>
            </a:r>
            <a:r>
              <a:rPr lang="en-US" sz="2800" dirty="0">
                <a:solidFill>
                  <a:srgbClr val="0A0A0A"/>
                </a:solidFill>
                <a:latin typeface="Times New Roman" panose="02020603050405020304" pitchFamily="18" charset="0"/>
                <a:cs typeface="Times New Roman" panose="02020603050405020304" pitchFamily="18" charset="0"/>
              </a:rPr>
              <a:t>similarly</a:t>
            </a:r>
            <a:r>
              <a:rPr lang="en-US" sz="2800" b="0" i="0" dirty="0">
                <a:solidFill>
                  <a:srgbClr val="0A0A0A"/>
                </a:solidFill>
                <a:effectLst/>
                <a:latin typeface="Times New Roman" panose="02020603050405020304" pitchFamily="18" charset="0"/>
                <a:cs typeface="Times New Roman" panose="02020603050405020304" pitchFamily="18" charset="0"/>
              </a:rPr>
              <a:t> the human body needs clean air for efficient "combustion" or energy production.</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Importance of fresh air:</a:t>
            </a:r>
            <a:r>
              <a:rPr lang="en-US" sz="2800" b="0" i="0" dirty="0">
                <a:solidFill>
                  <a:srgbClr val="0A0A0A"/>
                </a:solidFill>
                <a:effectLst/>
                <a:latin typeface="Times New Roman" panose="02020603050405020304" pitchFamily="18" charset="0"/>
                <a:cs typeface="Times New Roman" panose="02020603050405020304" pitchFamily="18" charset="0"/>
              </a:rPr>
              <a:t>  spending time outdoors and ensuring good ventilation in indoor spaces.</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Poor air quality effects:</a:t>
            </a:r>
            <a:r>
              <a:rPr lang="en-US" sz="2800" b="0" i="0" dirty="0">
                <a:solidFill>
                  <a:srgbClr val="0A0A0A"/>
                </a:solidFill>
                <a:effectLst/>
                <a:latin typeface="Times New Roman" panose="02020603050405020304" pitchFamily="18" charset="0"/>
                <a:cs typeface="Times New Roman" panose="02020603050405020304" pitchFamily="18" charset="0"/>
              </a:rPr>
              <a:t> effects of air pollutants, which can be linked to fatigue and other health issues.</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Tips for better </a:t>
            </a:r>
            <a:r>
              <a:rPr lang="en-US" sz="2800" b="1" i="0" dirty="0" err="1">
                <a:solidFill>
                  <a:srgbClr val="0A0A0A"/>
                </a:solidFill>
                <a:effectLst/>
                <a:latin typeface="Times New Roman" panose="02020603050405020304" pitchFamily="18" charset="0"/>
                <a:cs typeface="Times New Roman" panose="02020603050405020304" pitchFamily="18" charset="0"/>
              </a:rPr>
              <a:t>air:</a:t>
            </a:r>
            <a:r>
              <a:rPr lang="en-US" sz="2800" b="0" i="0" dirty="0" err="1">
                <a:solidFill>
                  <a:srgbClr val="0A0A0A"/>
                </a:solidFill>
                <a:effectLst/>
                <a:latin typeface="Times New Roman" panose="02020603050405020304" pitchFamily="18" charset="0"/>
                <a:cs typeface="Times New Roman" panose="02020603050405020304" pitchFamily="18" charset="0"/>
              </a:rPr>
              <a:t>Go</a:t>
            </a:r>
            <a:r>
              <a:rPr lang="en-US" sz="2800" b="0" i="0" dirty="0">
                <a:solidFill>
                  <a:srgbClr val="0A0A0A"/>
                </a:solidFill>
                <a:effectLst/>
                <a:latin typeface="Times New Roman" panose="02020603050405020304" pitchFamily="18" charset="0"/>
                <a:cs typeface="Times New Roman" panose="02020603050405020304" pitchFamily="18" charset="0"/>
              </a:rPr>
              <a:t> for regular walks in green spaces.</a:t>
            </a:r>
          </a:p>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Keep windows open when possible.</a:t>
            </a:r>
          </a:p>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Use air purifiers to improve indoor air quality.</a:t>
            </a:r>
          </a:p>
          <a:p>
            <a:pPr algn="l">
              <a:buFont typeface="Arial" panose="020B0604020202020204" pitchFamily="34" charset="0"/>
              <a:buChar char="•"/>
            </a:pPr>
            <a:endParaRPr lang="en-US" sz="2800" b="0" i="0" dirty="0">
              <a:solidFill>
                <a:srgbClr val="0A0A0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b="0" i="0" dirty="0">
              <a:solidFill>
                <a:srgbClr val="0A0A0A"/>
              </a:solidFill>
              <a:effectLst/>
              <a:latin typeface="Google Sans"/>
            </a:endParaRPr>
          </a:p>
          <a:p>
            <a:br>
              <a:rPr lang="en-US" dirty="0"/>
            </a:br>
            <a:endParaRPr lang="en-US" dirty="0"/>
          </a:p>
        </p:txBody>
      </p:sp>
    </p:spTree>
    <p:extLst>
      <p:ext uri="{BB962C8B-B14F-4D97-AF65-F5344CB8AC3E}">
        <p14:creationId xmlns:p14="http://schemas.microsoft.com/office/powerpoint/2010/main" val="269139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64B835-1E23-FBBA-5905-4DFEC03B22F7}"/>
              </a:ext>
            </a:extLst>
          </p:cNvPr>
          <p:cNvSpPr txBox="1"/>
          <p:nvPr/>
        </p:nvSpPr>
        <p:spPr>
          <a:xfrm>
            <a:off x="1381760" y="1227296"/>
            <a:ext cx="9022080" cy="2677656"/>
          </a:xfrm>
          <a:prstGeom prst="rect">
            <a:avLst/>
          </a:prstGeom>
          <a:noFill/>
        </p:spPr>
        <p:txBody>
          <a:bodyPr wrap="square">
            <a:spAutoFit/>
          </a:bodyPr>
          <a:lstStyle/>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Air pollution and cognitive decline</a:t>
            </a:r>
            <a:r>
              <a:rPr lang="en-US" sz="2800" b="0" i="0" dirty="0">
                <a:solidFill>
                  <a:srgbClr val="0A0A0A"/>
                </a:solidFill>
                <a:effectLst/>
                <a:latin typeface="Times New Roman" panose="02020603050405020304" pitchFamily="18" charset="0"/>
                <a:cs typeface="Times New Roman" panose="02020603050405020304" pitchFamily="18" charset="0"/>
              </a:rPr>
              <a:t>: Epidemiological studies have found that long-term exposure to air pollutants, like fine particulate matter (PM2.5) and nitrogen dioxide (NO2), is associated with accelerated cognitive decline and an increased risk of neurological disorders, including dementia.</a:t>
            </a:r>
          </a:p>
        </p:txBody>
      </p:sp>
    </p:spTree>
    <p:extLst>
      <p:ext uri="{BB962C8B-B14F-4D97-AF65-F5344CB8AC3E}">
        <p14:creationId xmlns:p14="http://schemas.microsoft.com/office/powerpoint/2010/main" val="25241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98D57-1C31-5963-2556-06F6F1E79F2C}"/>
              </a:ext>
            </a:extLst>
          </p:cNvPr>
          <p:cNvSpPr>
            <a:spLocks noChangeArrowheads="1"/>
          </p:cNvSpPr>
          <p:nvPr/>
        </p:nvSpPr>
        <p:spPr bwMode="auto">
          <a:xfrm>
            <a:off x="528320" y="661496"/>
            <a:ext cx="10566400" cy="6083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Sunlight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natural vitamin boost:</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Highlight sunlight's most well-known benefit: boosting the body's vitamin D supply.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light and dark of it:</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Present a balanced view, mentioning both the health benefits and risks of sun exposure.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Benefits:</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Better bone health, improved mood, and better sleep.</a:t>
            </a:r>
            <a:endParaRPr kumimoji="0" lang="en-US" altLang="en-US" sz="2800" u="none" strike="noStrike" cap="none" normalizeH="0" baseline="0" dirty="0">
              <a:ln>
                <a:noFill/>
              </a:ln>
              <a:solidFill>
                <a:srgbClr val="0A0A0A"/>
              </a:solidFill>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lang="en-US" sz="2800" b="1" i="0" dirty="0">
                <a:solidFill>
                  <a:srgbClr val="0A0A0A"/>
                </a:solidFill>
                <a:effectLst/>
                <a:latin typeface="Times New Roman" panose="02020603050405020304" pitchFamily="18" charset="0"/>
                <a:cs typeface="Times New Roman" panose="02020603050405020304" pitchFamily="18" charset="0"/>
              </a:rPr>
              <a:t>Risks:</a:t>
            </a:r>
            <a:r>
              <a:rPr lang="en-US" sz="2800" b="0" i="0" dirty="0">
                <a:solidFill>
                  <a:srgbClr val="0A0A0A"/>
                </a:solidFill>
                <a:effectLst/>
                <a:latin typeface="Times New Roman" panose="02020603050405020304" pitchFamily="18" charset="0"/>
                <a:cs typeface="Times New Roman" panose="02020603050405020304" pitchFamily="18" charset="0"/>
              </a:rPr>
              <a:t> Overexposure to UV rays can increase the risk of skin cancer.</a:t>
            </a:r>
          </a:p>
          <a:p>
            <a:pPr lvl="1">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Sun safety recommendations:</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Use sunscreen and wear protective clothing.</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Avoid the sun during peak UV hours.</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Explain that a small amount of unprotected exposure can be sufficient for vitamin D synthesis.</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513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3DAD5A-0B43-7EAE-0B19-B7E7C496C634}"/>
              </a:ext>
            </a:extLst>
          </p:cNvPr>
          <p:cNvPicPr>
            <a:picLocks noChangeAspect="1"/>
          </p:cNvPicPr>
          <p:nvPr/>
        </p:nvPicPr>
        <p:blipFill>
          <a:blip r:embed="rId2"/>
          <a:stretch>
            <a:fillRect/>
          </a:stretch>
        </p:blipFill>
        <p:spPr>
          <a:xfrm>
            <a:off x="975360" y="0"/>
            <a:ext cx="8605520" cy="6858000"/>
          </a:xfrm>
          <a:prstGeom prst="rect">
            <a:avLst/>
          </a:prstGeom>
        </p:spPr>
      </p:pic>
      <p:sp>
        <p:nvSpPr>
          <p:cNvPr id="2" name="TextBox 1">
            <a:extLst>
              <a:ext uri="{FF2B5EF4-FFF2-40B4-BE49-F238E27FC236}">
                <a16:creationId xmlns:a16="http://schemas.microsoft.com/office/drawing/2014/main" id="{B110D603-9085-3174-51F8-EB457BA96B9D}"/>
              </a:ext>
            </a:extLst>
          </p:cNvPr>
          <p:cNvSpPr txBox="1"/>
          <p:nvPr/>
        </p:nvSpPr>
        <p:spPr>
          <a:xfrm>
            <a:off x="9712960" y="670560"/>
            <a:ext cx="2245360" cy="1200329"/>
          </a:xfrm>
          <a:prstGeom prst="rect">
            <a:avLst/>
          </a:prstGeom>
          <a:noFill/>
        </p:spPr>
        <p:txBody>
          <a:bodyPr wrap="square" rtlCol="0">
            <a:spAutoFit/>
          </a:bodyPr>
          <a:lstStyle/>
          <a:p>
            <a:r>
              <a:rPr lang="en-US" dirty="0"/>
              <a:t>Source: https://pasunrooms.com/blog/sunshine-benefits/</a:t>
            </a:r>
          </a:p>
        </p:txBody>
      </p:sp>
    </p:spTree>
    <p:extLst>
      <p:ext uri="{BB962C8B-B14F-4D97-AF65-F5344CB8AC3E}">
        <p14:creationId xmlns:p14="http://schemas.microsoft.com/office/powerpoint/2010/main" val="265633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FE21F2-6934-C1B5-CC1A-D95BF88DEE72}"/>
              </a:ext>
            </a:extLst>
          </p:cNvPr>
          <p:cNvSpPr txBox="1"/>
          <p:nvPr/>
        </p:nvSpPr>
        <p:spPr>
          <a:xfrm>
            <a:off x="1615440" y="1352957"/>
            <a:ext cx="9418320" cy="3970318"/>
          </a:xfrm>
          <a:prstGeom prst="rect">
            <a:avLst/>
          </a:prstGeom>
          <a:noFill/>
        </p:spPr>
        <p:txBody>
          <a:bodyPr wrap="square">
            <a:spAutoFit/>
          </a:bodyPr>
          <a:lstStyle/>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Natural light exposure during the day helps regulate sleep-wake cycles and boosts mood by increasing serotonin, a neurotransmitter associated with feelings of happiness. Poor sleep can cause mood disturbances and impact overall health.</a:t>
            </a:r>
          </a:p>
          <a:p>
            <a:pPr marL="742950" lvl="1" indent="-285750"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Workspace:</a:t>
            </a:r>
            <a:r>
              <a:rPr lang="en-US" sz="2800" b="0" i="0" dirty="0">
                <a:solidFill>
                  <a:srgbClr val="0A0A0A"/>
                </a:solidFill>
                <a:effectLst/>
                <a:latin typeface="Times New Roman" panose="02020603050405020304" pitchFamily="18" charset="0"/>
                <a:cs typeface="Times New Roman" panose="02020603050405020304" pitchFamily="18" charset="0"/>
              </a:rPr>
              <a:t> Arrange frequently used items within easy reach.</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Ergonomic movement and breaks:</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Take frequent breaks to stretch and move.</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Adjust your posture regularly to avoid static positions.</a:t>
            </a:r>
          </a:p>
        </p:txBody>
      </p:sp>
    </p:spTree>
    <p:extLst>
      <p:ext uri="{BB962C8B-B14F-4D97-AF65-F5344CB8AC3E}">
        <p14:creationId xmlns:p14="http://schemas.microsoft.com/office/powerpoint/2010/main" val="181500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0AD24-03CF-9B7B-96EE-2DDB44AAAFBB}"/>
              </a:ext>
            </a:extLst>
          </p:cNvPr>
          <p:cNvPicPr>
            <a:picLocks noChangeAspect="1"/>
          </p:cNvPicPr>
          <p:nvPr/>
        </p:nvPicPr>
        <p:blipFill>
          <a:blip r:embed="rId2"/>
          <a:stretch>
            <a:fillRect/>
          </a:stretch>
        </p:blipFill>
        <p:spPr>
          <a:xfrm>
            <a:off x="1920240" y="147479"/>
            <a:ext cx="8280400" cy="6406416"/>
          </a:xfrm>
          <a:prstGeom prst="rect">
            <a:avLst/>
          </a:prstGeom>
        </p:spPr>
      </p:pic>
      <p:sp>
        <p:nvSpPr>
          <p:cNvPr id="3" name="TextBox 2">
            <a:extLst>
              <a:ext uri="{FF2B5EF4-FFF2-40B4-BE49-F238E27FC236}">
                <a16:creationId xmlns:a16="http://schemas.microsoft.com/office/drawing/2014/main" id="{9DA9216F-00D6-2A15-EAF2-68CAF9B17E21}"/>
              </a:ext>
            </a:extLst>
          </p:cNvPr>
          <p:cNvSpPr txBox="1"/>
          <p:nvPr/>
        </p:nvSpPr>
        <p:spPr>
          <a:xfrm>
            <a:off x="6969760" y="5679440"/>
            <a:ext cx="4470400" cy="369332"/>
          </a:xfrm>
          <a:prstGeom prst="rect">
            <a:avLst/>
          </a:prstGeom>
          <a:noFill/>
        </p:spPr>
        <p:txBody>
          <a:bodyPr wrap="square" rtlCol="0">
            <a:spAutoFit/>
          </a:bodyPr>
          <a:lstStyle/>
          <a:p>
            <a:r>
              <a:rPr lang="en-US" dirty="0"/>
              <a:t>Source: </a:t>
            </a:r>
            <a:r>
              <a:rPr lang="en-US" dirty="0" err="1"/>
              <a:t>Biofunctionalhealth</a:t>
            </a:r>
            <a:endParaRPr lang="en-US" dirty="0"/>
          </a:p>
        </p:txBody>
      </p:sp>
    </p:spTree>
    <p:extLst>
      <p:ext uri="{BB962C8B-B14F-4D97-AF65-F5344CB8AC3E}">
        <p14:creationId xmlns:p14="http://schemas.microsoft.com/office/powerpoint/2010/main" val="2235914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828AB0-577A-ACB9-EFD4-C58AC67B291D}"/>
              </a:ext>
            </a:extLst>
          </p:cNvPr>
          <p:cNvSpPr>
            <a:spLocks noChangeArrowheads="1"/>
          </p:cNvSpPr>
          <p:nvPr/>
        </p:nvSpPr>
        <p:spPr bwMode="auto">
          <a:xfrm>
            <a:off x="1107440" y="457864"/>
            <a:ext cx="10149840" cy="60220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Work and ergonomics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Fit the job to the worker:</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Ergonomics </a:t>
            </a:r>
            <a:r>
              <a:rPr lang="en-US" altLang="en-US" sz="2800" dirty="0">
                <a:solidFill>
                  <a:srgbClr val="0A0A0A"/>
                </a:solidFill>
                <a:latin typeface="Times New Roman" panose="02020603050405020304" pitchFamily="18" charset="0"/>
                <a:cs typeface="Times New Roman" panose="02020603050405020304" pitchFamily="18" charset="0"/>
              </a:rPr>
              <a:t>i</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s the science of designing the workplace to fit the worker, not the other way around.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Benefits of good ergonomics:</a:t>
            </a:r>
            <a:endPar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Reduces discomfort and risk of injury.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Maximizes productivity and efficiency.</a:t>
            </a:r>
          </a:p>
          <a:p>
            <a:pPr algn="l">
              <a:buFont typeface="Arial" panose="020B0604020202020204" pitchFamily="34" charset="0"/>
              <a:buChar char="•"/>
            </a:pP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Prevents musculoskeletal disorders (WMSDs).</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Ergonomic workstation setup:</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Monitor:</a:t>
            </a:r>
            <a:r>
              <a:rPr lang="en-US" sz="2800" b="0" i="0" dirty="0">
                <a:solidFill>
                  <a:srgbClr val="0A0A0A"/>
                </a:solidFill>
                <a:effectLst/>
                <a:latin typeface="Times New Roman" panose="02020603050405020304" pitchFamily="18" charset="0"/>
                <a:cs typeface="Times New Roman" panose="02020603050405020304" pitchFamily="18" charset="0"/>
              </a:rPr>
              <a:t> Place at or slightly below eye level.</a:t>
            </a:r>
          </a:p>
          <a:p>
            <a:pPr marL="742950" lvl="1" indent="-285750"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Chair:</a:t>
            </a:r>
            <a:r>
              <a:rPr lang="en-US" sz="2800" b="0" i="0" dirty="0">
                <a:solidFill>
                  <a:srgbClr val="0A0A0A"/>
                </a:solidFill>
                <a:effectLst/>
                <a:latin typeface="Times New Roman" panose="02020603050405020304" pitchFamily="18" charset="0"/>
                <a:cs typeface="Times New Roman" panose="02020603050405020304" pitchFamily="18" charset="0"/>
              </a:rPr>
              <a:t> Use an adjustable chair that supports your back.</a:t>
            </a:r>
          </a:p>
          <a:p>
            <a:pPr marL="742950" lvl="1" indent="-285750"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Keyboard and mouse:</a:t>
            </a:r>
            <a:r>
              <a:rPr lang="en-US" sz="2800" b="0" i="0" dirty="0">
                <a:solidFill>
                  <a:srgbClr val="0A0A0A"/>
                </a:solidFill>
                <a:effectLst/>
                <a:latin typeface="Times New Roman" panose="02020603050405020304" pitchFamily="18" charset="0"/>
                <a:cs typeface="Times New Roman" panose="02020603050405020304" pitchFamily="18" charset="0"/>
              </a:rPr>
              <a:t> Keep wrists in a straight, neutral position</a:t>
            </a:r>
            <a:r>
              <a:rPr lang="en-US" sz="2400" b="0" i="0" dirty="0">
                <a:solidFill>
                  <a:srgbClr val="0A0A0A"/>
                </a:solidFill>
                <a:effectLst/>
                <a:latin typeface="Google Sans"/>
              </a:rPr>
              <a:t>.</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714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15DE6-74BC-4030-72DA-0D70128E06B2}"/>
              </a:ext>
            </a:extLst>
          </p:cNvPr>
          <p:cNvSpPr txBox="1"/>
          <p:nvPr/>
        </p:nvSpPr>
        <p:spPr>
          <a:xfrm>
            <a:off x="944880" y="699840"/>
            <a:ext cx="10383520" cy="523220"/>
          </a:xfrm>
          <a:prstGeom prst="rect">
            <a:avLst/>
          </a:prstGeom>
          <a:noFill/>
        </p:spPr>
        <p:txBody>
          <a:bodyPr wrap="square">
            <a:spAutoFit/>
          </a:bodyPr>
          <a:lstStyle/>
          <a:p>
            <a:pPr marL="285750" indent="-285750">
              <a:buFont typeface="Arial" panose="020B0604020202020204" pitchFamily="34" charset="0"/>
              <a:buChar char="•"/>
            </a:pPr>
            <a:r>
              <a:rPr lang="en-US" sz="2800" b="1" dirty="0"/>
              <a:t>References</a:t>
            </a:r>
          </a:p>
        </p:txBody>
      </p:sp>
      <p:sp>
        <p:nvSpPr>
          <p:cNvPr id="4" name="TextBox 3">
            <a:extLst>
              <a:ext uri="{FF2B5EF4-FFF2-40B4-BE49-F238E27FC236}">
                <a16:creationId xmlns:a16="http://schemas.microsoft.com/office/drawing/2014/main" id="{596C5BF2-C525-523D-955C-12EECABFBBD8}"/>
              </a:ext>
            </a:extLst>
          </p:cNvPr>
          <p:cNvSpPr txBox="1"/>
          <p:nvPr/>
        </p:nvSpPr>
        <p:spPr>
          <a:xfrm>
            <a:off x="944880" y="1564640"/>
            <a:ext cx="945896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McLean Hospital. (2025, July 28). Fueling the mind: The powerful link between nutrition and mental health. https://www.mcleanhospital.org/essential/nutrition</a:t>
            </a:r>
          </a:p>
          <a:p>
            <a:pPr marL="285750" indent="-285750">
              <a:buFont typeface="Arial" panose="020B0604020202020204" pitchFamily="34" charset="0"/>
              <a:buChar char="•"/>
            </a:pPr>
            <a:r>
              <a:rPr lang="en-US" dirty="0" err="1"/>
              <a:t>Yoo</a:t>
            </a:r>
            <a:r>
              <a:rPr lang="en-US" dirty="0"/>
              <a:t>, J., et al. (2017). Relationships between Dietary Intake and Cognitive Function in Healthy Korean Children and Adolescents. National Institutes of Health (NIH). https://pmc.ncbi.nlm.nih.gov/articles/PMC5332116/</a:t>
            </a:r>
          </a:p>
          <a:p>
            <a:pPr marL="285750" indent="-285750">
              <a:buFont typeface="Arial" panose="020B0604020202020204" pitchFamily="34" charset="0"/>
              <a:buChar char="•"/>
            </a:pPr>
            <a:r>
              <a:rPr lang="en-US" dirty="0"/>
              <a:t>National Eating Disorders Collaboration. (n.d.). The starved brain. https://nedc.com.au/eating-disorder-resources/find-resources/show/issue-59-i-the-starved-brain-can-what-we-eat-determine-how-we-think</a:t>
            </a:r>
          </a:p>
          <a:p>
            <a:pPr marL="285750" indent="-285750">
              <a:buFont typeface="Arial" panose="020B0604020202020204" pitchFamily="34" charset="0"/>
              <a:buChar char="•"/>
            </a:pPr>
            <a:r>
              <a:rPr lang="en-US" dirty="0"/>
              <a:t>Better Health Channel. (n.d.). Water – a vital nutrient. https://www.betterhealth.vic.gov.au/health/healthyliving/water-a-vital-nutrient</a:t>
            </a:r>
          </a:p>
          <a:p>
            <a:pPr marL="285750" indent="-285750">
              <a:buFont typeface="Arial" panose="020B0604020202020204" pitchFamily="34" charset="0"/>
              <a:buChar char="•"/>
            </a:pPr>
            <a:r>
              <a:rPr lang="en-US" dirty="0"/>
              <a:t>Harvard Health Publishing. (n.d.). How much water should I drink a day? https://www.health.harvard.edu/staying-healthy/how-much-water-should-you-drink</a:t>
            </a:r>
          </a:p>
          <a:p>
            <a:r>
              <a:rPr lang="en-US" dirty="0"/>
              <a:t> </a:t>
            </a:r>
          </a:p>
          <a:p>
            <a:endParaRPr lang="en-US" dirty="0"/>
          </a:p>
        </p:txBody>
      </p:sp>
    </p:spTree>
    <p:extLst>
      <p:ext uri="{BB962C8B-B14F-4D97-AF65-F5344CB8AC3E}">
        <p14:creationId xmlns:p14="http://schemas.microsoft.com/office/powerpoint/2010/main" val="140020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967CAE-6AD3-A69C-E3AD-65C558D22F8A}"/>
              </a:ext>
            </a:extLst>
          </p:cNvPr>
          <p:cNvSpPr txBox="1"/>
          <p:nvPr/>
        </p:nvSpPr>
        <p:spPr>
          <a:xfrm>
            <a:off x="1584960" y="986135"/>
            <a:ext cx="9530080" cy="353943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The five elements—food, water, air, sunlight, and ergonomics—as the foundational pillars of human health and productivity.</a:t>
            </a:r>
          </a:p>
          <a:p>
            <a:pPr marL="457200" indent="-457200">
              <a:buFont typeface="Arial" panose="020B0604020202020204" pitchFamily="34" charset="0"/>
              <a:buChar char="•"/>
            </a:pPr>
            <a:r>
              <a:rPr lang="en-US" sz="2800" dirty="0">
                <a:solidFill>
                  <a:srgbClr val="0A0A0A"/>
                </a:solidFill>
                <a:latin typeface="Times New Roman" panose="02020603050405020304" pitchFamily="18" charset="0"/>
                <a:cs typeface="Times New Roman" panose="02020603050405020304" pitchFamily="18" charset="0"/>
              </a:rPr>
              <a:t>T</a:t>
            </a:r>
            <a:r>
              <a:rPr lang="en-US" sz="2800" b="0" i="0" dirty="0">
                <a:solidFill>
                  <a:srgbClr val="0A0A0A"/>
                </a:solidFill>
                <a:effectLst/>
                <a:latin typeface="Times New Roman" panose="02020603050405020304" pitchFamily="18" charset="0"/>
                <a:cs typeface="Times New Roman" panose="02020603050405020304" pitchFamily="18" charset="0"/>
              </a:rPr>
              <a:t>hese factors are interconnected. For example, poor ergonomics can limit outdoor activity (sunlight), and dehydration (water) can cause fatigue, impacting concentration at work.</a:t>
            </a:r>
          </a:p>
          <a:p>
            <a:pPr marL="457200" indent="-457200">
              <a:buFont typeface="Arial" panose="020B0604020202020204" pitchFamily="34" charset="0"/>
              <a:buChar char="•"/>
            </a:pPr>
            <a:r>
              <a:rPr lang="en-US" sz="2800" dirty="0">
                <a:solidFill>
                  <a:srgbClr val="0A0A0A"/>
                </a:solidFill>
                <a:latin typeface="Times New Roman" panose="02020603050405020304" pitchFamily="18" charset="0"/>
                <a:cs typeface="Times New Roman" panose="02020603050405020304" pitchFamily="18" charset="0"/>
              </a:rPr>
              <a:t>P</a:t>
            </a:r>
            <a:r>
              <a:rPr lang="en-US" sz="2800" b="0" i="0" dirty="0">
                <a:solidFill>
                  <a:srgbClr val="0A0A0A"/>
                </a:solidFill>
                <a:effectLst/>
                <a:latin typeface="Times New Roman" panose="02020603050405020304" pitchFamily="18" charset="0"/>
                <a:cs typeface="Times New Roman" panose="02020603050405020304" pitchFamily="18" charset="0"/>
              </a:rPr>
              <a:t>ractical tips for integrating these essential inputs into daily life to boost energy and prevent injury.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2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69684-0053-83DB-A899-9E42A5F446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444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8874E2-6C4C-3DA1-69B6-093161331977}"/>
              </a:ext>
            </a:extLst>
          </p:cNvPr>
          <p:cNvSpPr>
            <a:spLocks noChangeArrowheads="1"/>
          </p:cNvSpPr>
          <p:nvPr/>
        </p:nvSpPr>
        <p:spPr bwMode="auto">
          <a:xfrm>
            <a:off x="1209040" y="115406"/>
            <a:ext cx="9133840" cy="6606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Food intake</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fuel for life:</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food provides the energy (measured in calories) and nutrients the body needs to build, maintain, and repair tissues.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Balanced nutrition:</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balanced diet is required with macronutrients (carbohydrates, proteins, fats) and micronutrients (vitamins, minerals).</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Healthy eating tips:</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Eat smaller, more frequent meals to maintain energy levels.</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Prioritize fruits, vegetables, and whole grains.</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Reduce intake of saturated fats, sugar, and salt.</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Avoid skipping breakfast.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07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371CCF-7D07-A2A4-C83A-C4E7FC501CD6}"/>
              </a:ext>
            </a:extLst>
          </p:cNvPr>
          <p:cNvSpPr txBox="1"/>
          <p:nvPr/>
        </p:nvSpPr>
        <p:spPr>
          <a:xfrm>
            <a:off x="1442720" y="1270001"/>
            <a:ext cx="9215120" cy="5262979"/>
          </a:xfrm>
          <a:prstGeom prst="rect">
            <a:avLst/>
          </a:prstGeom>
          <a:noFill/>
        </p:spPr>
        <p:txBody>
          <a:bodyPr wrap="square">
            <a:spAutoFit/>
          </a:bodyPr>
          <a:lstStyle/>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Mental and Cognitive Effects: There is growing evidence that nutrition has a significant impact on mental health. Healthy nutrition, for instance, has been associated with improved mental health symptoms, while malnutrition is related to a lowered ability to cope with stress, poor concentration, and mood swings.</a:t>
            </a:r>
          </a:p>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Study Diet and Cognitive Function: In a study conducted on children and adolescents in Korea, researchers found that the intake of fast food and sweetened beverages was inversely related to cognitive test scores, while healthy foods, such as nuts, were positively associated.</a:t>
            </a:r>
          </a:p>
          <a:p>
            <a:pPr algn="l"/>
            <a:endParaRPr lang="en-US" sz="2800" b="0" i="0" dirty="0">
              <a:solidFill>
                <a:srgbClr val="0A0A0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4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90878F-36BC-EFFB-DD03-56E0D46C5E70}"/>
              </a:ext>
            </a:extLst>
          </p:cNvPr>
          <p:cNvSpPr>
            <a:spLocks noChangeArrowheads="1"/>
          </p:cNvSpPr>
          <p:nvPr/>
        </p:nvSpPr>
        <p:spPr bwMode="auto">
          <a:xfrm>
            <a:off x="1229360" y="497447"/>
            <a:ext cx="9804400" cy="6391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A0A0A"/>
                </a:solidFill>
                <a:effectLst/>
                <a:latin typeface="Google Sans"/>
              </a:rPr>
              <a:t>Water intake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body's primary component:</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State that the human body is mostly water, and every bodily system depends on it to function.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Key functions of water:</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Use icons to illustrate water's roles in: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Regulating body temperature</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sz="2800" b="0" i="0" dirty="0">
                <a:solidFill>
                  <a:srgbClr val="0A0A0A"/>
                </a:solidFill>
                <a:effectLst/>
                <a:latin typeface="Times New Roman" panose="02020603050405020304" pitchFamily="18" charset="0"/>
                <a:cs typeface="Times New Roman" panose="02020603050405020304" pitchFamily="18" charset="0"/>
              </a:rPr>
              <a:t>Lubricating joints and eyes</a:t>
            </a:r>
          </a:p>
          <a:p>
            <a:pPr marL="742950" lvl="1" indent="-285750"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Helping with digestion and flushing out waste</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Signs of dehydration:</a:t>
            </a:r>
            <a:r>
              <a:rPr lang="en-US" sz="2800" b="0" i="0" dirty="0">
                <a:solidFill>
                  <a:srgbClr val="0A0A0A"/>
                </a:solidFill>
                <a:effectLst/>
                <a:latin typeface="Times New Roman" panose="02020603050405020304" pitchFamily="18" charset="0"/>
                <a:cs typeface="Times New Roman" panose="02020603050405020304" pitchFamily="18" charset="0"/>
              </a:rPr>
              <a:t> Explain how to recognize dehydration symptoms like unclear thinking, mood changes, and overheating.</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Staying hydrated:</a:t>
            </a:r>
            <a:endParaRPr lang="en-US" sz="2800" dirty="0">
              <a:solidFill>
                <a:srgbClr val="0A0A0A"/>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0" i="0" dirty="0">
                <a:solidFill>
                  <a:srgbClr val="0A0A0A"/>
                </a:solidFill>
                <a:effectLst/>
                <a:latin typeface="Times New Roman" panose="02020603050405020304" pitchFamily="18" charset="0"/>
                <a:cs typeface="Times New Roman" panose="02020603050405020304" pitchFamily="18" charset="0"/>
              </a:rPr>
              <a:t>Encourage carrying a reusable water bottle.</a:t>
            </a:r>
          </a:p>
          <a:p>
            <a:pPr algn="l">
              <a:buFont typeface="Arial" panose="020B0604020202020204" pitchFamily="34" charset="0"/>
              <a:buChar char="•"/>
            </a:pPr>
            <a:r>
              <a:rPr lang="en-US" sz="2800" dirty="0">
                <a:solidFill>
                  <a:srgbClr val="0A0A0A"/>
                </a:solidFill>
                <a:latin typeface="Times New Roman" panose="02020603050405020304" pitchFamily="18" charset="0"/>
                <a:cs typeface="Times New Roman" panose="02020603050405020304" pitchFamily="18" charset="0"/>
              </a:rPr>
              <a:t>S</a:t>
            </a:r>
            <a:r>
              <a:rPr lang="en-US" sz="2800" b="0" i="0" dirty="0">
                <a:solidFill>
                  <a:srgbClr val="0A0A0A"/>
                </a:solidFill>
                <a:effectLst/>
                <a:latin typeface="Times New Roman" panose="02020603050405020304" pitchFamily="18" charset="0"/>
                <a:cs typeface="Times New Roman" panose="02020603050405020304" pitchFamily="18" charset="0"/>
              </a:rPr>
              <a:t>ome water comes from food like soups and fruits.</a:t>
            </a:r>
          </a:p>
          <a:p>
            <a:pPr algn="l">
              <a:buFont typeface="Arial" panose="020B0604020202020204" pitchFamily="34" charset="0"/>
              <a:buChar char="•"/>
            </a:pPr>
            <a:r>
              <a:rPr lang="en-US" sz="2800" dirty="0">
                <a:solidFill>
                  <a:srgbClr val="0A0A0A"/>
                </a:solidFill>
                <a:latin typeface="Times New Roman" panose="02020603050405020304" pitchFamily="18" charset="0"/>
                <a:cs typeface="Times New Roman" panose="02020603050405020304" pitchFamily="18" charset="0"/>
              </a:rPr>
              <a:t>S</a:t>
            </a:r>
            <a:r>
              <a:rPr lang="en-US" sz="2800" b="0" i="0" dirty="0">
                <a:solidFill>
                  <a:srgbClr val="0A0A0A"/>
                </a:solidFill>
                <a:effectLst/>
                <a:latin typeface="Times New Roman" panose="02020603050405020304" pitchFamily="18" charset="0"/>
                <a:cs typeface="Times New Roman" panose="02020603050405020304" pitchFamily="18" charset="0"/>
              </a:rPr>
              <a:t>etting reminders to drink water</a:t>
            </a:r>
            <a:r>
              <a:rPr lang="en-US" sz="2400" b="0" i="0" dirty="0">
                <a:solidFill>
                  <a:srgbClr val="0A0A0A"/>
                </a:solidFill>
                <a:effectLst/>
                <a:latin typeface="Google Sans"/>
              </a:rPr>
              <a:t>. </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953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7779F-815D-FCDB-CA99-8F1973E05B8F}"/>
              </a:ext>
            </a:extLst>
          </p:cNvPr>
          <p:cNvSpPr>
            <a:spLocks noChangeArrowheads="1"/>
          </p:cNvSpPr>
          <p:nvPr/>
        </p:nvSpPr>
        <p:spPr bwMode="auto">
          <a:xfrm rot="10800000" flipV="1">
            <a:off x="1168400" y="321590"/>
            <a:ext cx="9834880" cy="65145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first known initiative to ring a bell for water breaks in schools was started in </a:t>
            </a: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India</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The Indian state of </a:t>
            </a: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Kerala</a:t>
            </a: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 is widely credited with pioneering the "water bell" system in 2019 to help students stay hydrated.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The initiative has since gained traction and spread to other Indian states: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rPr>
              <a:t>Karnataka</a:t>
            </a: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Telangana</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Odisha</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Andhra Pradesh</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0A0A0A"/>
                </a:solidFill>
                <a:effectLst/>
                <a:latin typeface="Times New Roman" panose="02020603050405020304" pitchFamily="18" charset="0"/>
                <a:cs typeface="Times New Roman" panose="02020603050405020304" pitchFamily="18" charset="0"/>
              </a:rPr>
              <a:t>Tamil Nadu</a:t>
            </a:r>
            <a:endParaRPr lang="en-US" sz="2800" b="0" i="0" dirty="0">
              <a:solidFill>
                <a:srgbClr val="0A0A0A"/>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800" b="0" i="0" dirty="0">
                <a:solidFill>
                  <a:srgbClr val="0A0A0A"/>
                </a:solidFill>
                <a:effectLst/>
                <a:latin typeface="Times New Roman" panose="02020603050405020304" pitchFamily="18" charset="0"/>
                <a:cs typeface="Times New Roman" panose="02020603050405020304" pitchFamily="18" charset="0"/>
              </a:rPr>
              <a:t>The concept of the "water bell" has been widely praised by health experts and educators for its effectiveness in promoting student well-being and concentration in the classroom</a:t>
            </a:r>
            <a:endParaRPr kumimoji="0" lang="en-US" altLang="en-US" sz="2800" b="0" i="0" u="none" strike="noStrike" cap="none" normalizeH="0" baseline="0" dirty="0">
              <a:ln>
                <a:noFill/>
              </a:ln>
              <a:solidFill>
                <a:srgbClr val="0A0A0A"/>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240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C84B2-5506-1B48-54B0-12660FE9D051}"/>
              </a:ext>
            </a:extLst>
          </p:cNvPr>
          <p:cNvPicPr>
            <a:picLocks noChangeAspect="1"/>
          </p:cNvPicPr>
          <p:nvPr/>
        </p:nvPicPr>
        <p:blipFill rotWithShape="1">
          <a:blip r:embed="rId2"/>
          <a:srcRect b="7703"/>
          <a:stretch/>
        </p:blipFill>
        <p:spPr>
          <a:xfrm>
            <a:off x="2672080" y="264160"/>
            <a:ext cx="6410960" cy="6329680"/>
          </a:xfrm>
          <a:prstGeom prst="rect">
            <a:avLst/>
          </a:prstGeom>
        </p:spPr>
      </p:pic>
      <p:sp>
        <p:nvSpPr>
          <p:cNvPr id="3" name="TextBox 2">
            <a:extLst>
              <a:ext uri="{FF2B5EF4-FFF2-40B4-BE49-F238E27FC236}">
                <a16:creationId xmlns:a16="http://schemas.microsoft.com/office/drawing/2014/main" id="{37902EDB-879A-DF8F-AC08-B4704F02B70D}"/>
              </a:ext>
            </a:extLst>
          </p:cNvPr>
          <p:cNvSpPr txBox="1"/>
          <p:nvPr/>
        </p:nvSpPr>
        <p:spPr>
          <a:xfrm>
            <a:off x="9621520" y="2438400"/>
            <a:ext cx="2489200" cy="369332"/>
          </a:xfrm>
          <a:prstGeom prst="rect">
            <a:avLst/>
          </a:prstGeom>
          <a:noFill/>
        </p:spPr>
        <p:txBody>
          <a:bodyPr wrap="square" rtlCol="0">
            <a:spAutoFit/>
          </a:bodyPr>
          <a:lstStyle/>
          <a:p>
            <a:r>
              <a:rPr lang="en-US" dirty="0"/>
              <a:t>Source: </a:t>
            </a:r>
            <a:r>
              <a:rPr lang="en-US" dirty="0" err="1"/>
              <a:t>healthdirect</a:t>
            </a:r>
            <a:endParaRPr lang="en-US" dirty="0"/>
          </a:p>
        </p:txBody>
      </p:sp>
    </p:spTree>
    <p:extLst>
      <p:ext uri="{BB962C8B-B14F-4D97-AF65-F5344CB8AC3E}">
        <p14:creationId xmlns:p14="http://schemas.microsoft.com/office/powerpoint/2010/main" val="361245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740DF-2E94-C841-454D-D8219B3693B3}"/>
              </a:ext>
            </a:extLst>
          </p:cNvPr>
          <p:cNvSpPr txBox="1"/>
          <p:nvPr/>
        </p:nvSpPr>
        <p:spPr>
          <a:xfrm>
            <a:off x="1910080" y="1826736"/>
            <a:ext cx="8524240" cy="1938992"/>
          </a:xfrm>
          <a:prstGeom prst="rect">
            <a:avLst/>
          </a:prstGeom>
          <a:noFill/>
        </p:spPr>
        <p:txBody>
          <a:bodyPr wrap="square">
            <a:spAutoFit/>
          </a:bodyPr>
          <a:lstStyle/>
          <a:p>
            <a:pPr algn="l">
              <a:buFont typeface="Arial" panose="020B0604020202020204" pitchFamily="34" charset="0"/>
              <a:buChar char="•"/>
            </a:pPr>
            <a:r>
              <a:rPr lang="en-US" sz="2400" b="1" i="0" dirty="0">
                <a:solidFill>
                  <a:srgbClr val="0A0A0A"/>
                </a:solidFill>
                <a:effectLst/>
                <a:latin typeface="Google Sans"/>
              </a:rPr>
              <a:t>Impact of dehydration</a:t>
            </a:r>
            <a:r>
              <a:rPr lang="en-US" sz="2400" b="0" i="0" dirty="0">
                <a:solidFill>
                  <a:srgbClr val="0A0A0A"/>
                </a:solidFill>
                <a:effectLst/>
                <a:latin typeface="Google Sans"/>
              </a:rPr>
              <a:t>: Even mild dehydration (losing 1–2% of body water) can cause reduced attention, memory, and mood, as well as increased fatigue. A 2025 study found that habitually low fluid intake leads to a sharper increase in the stress hormone cortisol during stressful situations.</a:t>
            </a:r>
          </a:p>
        </p:txBody>
      </p:sp>
    </p:spTree>
    <p:extLst>
      <p:ext uri="{BB962C8B-B14F-4D97-AF65-F5344CB8AC3E}">
        <p14:creationId xmlns:p14="http://schemas.microsoft.com/office/powerpoint/2010/main" val="3094291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1124</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Google Sans</vt:lpstr>
      <vt:lpstr>Times New Roman</vt:lpstr>
      <vt:lpstr>Office Theme</vt:lpstr>
      <vt:lpstr>Intake of food, water, Air, Sunlight, Work and Ergonomics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Intake of food, water, air,sunlight, work and ergonomics</dc:title>
  <dc:creator>Admin</dc:creator>
  <cp:lastModifiedBy>Admin</cp:lastModifiedBy>
  <cp:revision>4</cp:revision>
  <dcterms:created xsi:type="dcterms:W3CDTF">2025-10-07T03:42:20Z</dcterms:created>
  <dcterms:modified xsi:type="dcterms:W3CDTF">2025-12-05T09:50:34Z</dcterms:modified>
</cp:coreProperties>
</file>